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60" r:id="rId1"/>
  </p:sldMasterIdLst>
  <p:sldIdLst>
    <p:sldId id="310" r:id="rId2"/>
    <p:sldId id="265" r:id="rId3"/>
    <p:sldId id="284" r:id="rId4"/>
    <p:sldId id="289" r:id="rId5"/>
    <p:sldId id="304" r:id="rId6"/>
    <p:sldId id="290" r:id="rId7"/>
    <p:sldId id="291" r:id="rId8"/>
    <p:sldId id="286" r:id="rId9"/>
    <p:sldId id="292" r:id="rId10"/>
    <p:sldId id="293" r:id="rId11"/>
    <p:sldId id="294" r:id="rId12"/>
    <p:sldId id="295" r:id="rId13"/>
    <p:sldId id="305" r:id="rId14"/>
    <p:sldId id="296" r:id="rId15"/>
    <p:sldId id="306" r:id="rId16"/>
    <p:sldId id="297" r:id="rId17"/>
    <p:sldId id="298" r:id="rId18"/>
    <p:sldId id="307" r:id="rId19"/>
    <p:sldId id="299" r:id="rId20"/>
    <p:sldId id="300" r:id="rId21"/>
    <p:sldId id="301" r:id="rId22"/>
    <p:sldId id="302" r:id="rId23"/>
    <p:sldId id="308" r:id="rId24"/>
    <p:sldId id="303" r:id="rId25"/>
    <p:sldId id="309" r:id="rId26"/>
    <p:sldId id="285"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6" autoAdjust="0"/>
    <p:restoredTop sz="94660"/>
  </p:normalViewPr>
  <p:slideViewPr>
    <p:cSldViewPr>
      <p:cViewPr varScale="1">
        <p:scale>
          <a:sx n="61" d="100"/>
          <a:sy n="61" d="100"/>
        </p:scale>
        <p:origin x="-40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0B36A9-E5B1-40E6-9E87-5C50B04F821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s-CO"/>
        </a:p>
      </dgm:t>
    </dgm:pt>
    <dgm:pt modelId="{561F8C68-BE9E-4FF0-B63B-DF2E9F97B76E}">
      <dgm:prSet custT="1"/>
      <dgm:spPr/>
      <dgm:t>
        <a:bodyPr/>
        <a:lstStyle/>
        <a:p>
          <a:pPr algn="ctr" rtl="0"/>
          <a:r>
            <a:rPr lang="es-CO" sz="2800" dirty="0" smtClean="0">
              <a:solidFill>
                <a:srgbClr val="C00000"/>
              </a:solidFill>
            </a:rPr>
            <a:t>Hebreos 7:5</a:t>
          </a:r>
          <a:r>
            <a:rPr lang="es-CO" sz="2800" dirty="0" smtClean="0">
              <a:solidFill>
                <a:srgbClr val="002060"/>
              </a:solidFill>
            </a:rPr>
            <a:t>. «Ciertamente los que de entre los hijos de Leví reciben el sacerdocio, tienen mandamiento de tomar del pueblo los diezmos según la ley, es decir, de sus hermanos, aunque éstos también hayan salido de los lomos de Abraham». </a:t>
          </a:r>
          <a:endParaRPr lang="es-CO" sz="2800" dirty="0">
            <a:solidFill>
              <a:srgbClr val="002060"/>
            </a:solidFill>
          </a:endParaRPr>
        </a:p>
      </dgm:t>
    </dgm:pt>
    <dgm:pt modelId="{D760F622-041C-4770-BEF8-56511239B5AC}" type="parTrans" cxnId="{1D4A7BD2-C784-4E10-B01D-DBC07AB7A9E2}">
      <dgm:prSet/>
      <dgm:spPr/>
      <dgm:t>
        <a:bodyPr/>
        <a:lstStyle/>
        <a:p>
          <a:endParaRPr lang="es-CO"/>
        </a:p>
      </dgm:t>
    </dgm:pt>
    <dgm:pt modelId="{F21732C2-185A-44DA-9DF5-37DD103B941F}" type="sibTrans" cxnId="{1D4A7BD2-C784-4E10-B01D-DBC07AB7A9E2}">
      <dgm:prSet/>
      <dgm:spPr/>
      <dgm:t>
        <a:bodyPr/>
        <a:lstStyle/>
        <a:p>
          <a:endParaRPr lang="es-CO"/>
        </a:p>
      </dgm:t>
    </dgm:pt>
    <dgm:pt modelId="{14972B75-8C75-4A93-A667-BFAAEA8B0260}">
      <dgm:prSet custT="1"/>
      <dgm:spPr/>
      <dgm:t>
        <a:bodyPr/>
        <a:lstStyle/>
        <a:p>
          <a:pPr algn="ctr" rtl="0"/>
          <a:r>
            <a:rPr lang="es-CO" sz="2400" b="1" dirty="0" smtClean="0">
              <a:solidFill>
                <a:schemeClr val="tx1"/>
              </a:solidFill>
            </a:rPr>
            <a:t>El problema del sostenimiento de la obra ministerial también había tocado al Apóstol San Pablo.  En su carta a los Corintios el Apóstol resalto la importancia de la transposición del sistema judaico representado en la relación entre la tribu de Leví y el pueblo de Israel, con los ministros de su tiempo con el Israel espiritual. Noten con cuidado su declaración:</a:t>
          </a:r>
          <a:r>
            <a:rPr lang="es-CO" sz="2300" dirty="0" smtClean="0"/>
            <a:t>	</a:t>
          </a:r>
          <a:endParaRPr lang="es-CO" sz="2300" dirty="0"/>
        </a:p>
      </dgm:t>
    </dgm:pt>
    <dgm:pt modelId="{1AB1533B-5E3B-4155-A1A9-D0CB31978570}" type="parTrans" cxnId="{25DB8B7A-9240-4118-89E6-0BC38DBBB49E}">
      <dgm:prSet/>
      <dgm:spPr/>
      <dgm:t>
        <a:bodyPr/>
        <a:lstStyle/>
        <a:p>
          <a:endParaRPr lang="es-CO"/>
        </a:p>
      </dgm:t>
    </dgm:pt>
    <dgm:pt modelId="{677B88FE-220A-4F4E-BBDB-BB40DD1DD2FE}" type="sibTrans" cxnId="{25DB8B7A-9240-4118-89E6-0BC38DBBB49E}">
      <dgm:prSet/>
      <dgm:spPr/>
      <dgm:t>
        <a:bodyPr/>
        <a:lstStyle/>
        <a:p>
          <a:endParaRPr lang="es-CO"/>
        </a:p>
      </dgm:t>
    </dgm:pt>
    <dgm:pt modelId="{8790EA75-D514-47BD-B867-79CAE8B5144D}" type="pres">
      <dgm:prSet presAssocID="{C90B36A9-E5B1-40E6-9E87-5C50B04F8219}" presName="linear" presStyleCnt="0">
        <dgm:presLayoutVars>
          <dgm:animLvl val="lvl"/>
          <dgm:resizeHandles val="exact"/>
        </dgm:presLayoutVars>
      </dgm:prSet>
      <dgm:spPr/>
      <dgm:t>
        <a:bodyPr/>
        <a:lstStyle/>
        <a:p>
          <a:endParaRPr lang="es-CO"/>
        </a:p>
      </dgm:t>
    </dgm:pt>
    <dgm:pt modelId="{147F8A67-5E39-4735-833E-708414561086}" type="pres">
      <dgm:prSet presAssocID="{561F8C68-BE9E-4FF0-B63B-DF2E9F97B76E}" presName="parentText" presStyleLbl="node1" presStyleIdx="0" presStyleCnt="2" custLinFactY="-1070" custLinFactNeighborY="-100000">
        <dgm:presLayoutVars>
          <dgm:chMax val="0"/>
          <dgm:bulletEnabled val="1"/>
        </dgm:presLayoutVars>
      </dgm:prSet>
      <dgm:spPr/>
      <dgm:t>
        <a:bodyPr/>
        <a:lstStyle/>
        <a:p>
          <a:endParaRPr lang="es-CO"/>
        </a:p>
      </dgm:t>
    </dgm:pt>
    <dgm:pt modelId="{C26760D1-9F1C-406E-88C8-954E7B5C0800}" type="pres">
      <dgm:prSet presAssocID="{F21732C2-185A-44DA-9DF5-37DD103B941F}" presName="spacer" presStyleCnt="0"/>
      <dgm:spPr/>
    </dgm:pt>
    <dgm:pt modelId="{BDD6C579-7201-4285-88A2-F8C61E5839D1}" type="pres">
      <dgm:prSet presAssocID="{14972B75-8C75-4A93-A667-BFAAEA8B0260}" presName="parentText" presStyleLbl="node1" presStyleIdx="1" presStyleCnt="2">
        <dgm:presLayoutVars>
          <dgm:chMax val="0"/>
          <dgm:bulletEnabled val="1"/>
        </dgm:presLayoutVars>
      </dgm:prSet>
      <dgm:spPr/>
      <dgm:t>
        <a:bodyPr/>
        <a:lstStyle/>
        <a:p>
          <a:endParaRPr lang="es-CO"/>
        </a:p>
      </dgm:t>
    </dgm:pt>
  </dgm:ptLst>
  <dgm:cxnLst>
    <dgm:cxn modelId="{A7E16897-F364-472E-8222-C0513E07FB5F}" type="presOf" srcId="{C90B36A9-E5B1-40E6-9E87-5C50B04F8219}" destId="{8790EA75-D514-47BD-B867-79CAE8B5144D}" srcOrd="0" destOrd="0" presId="urn:microsoft.com/office/officeart/2005/8/layout/vList2"/>
    <dgm:cxn modelId="{602025F7-33C6-418E-96F8-2C3E4586309B}" type="presOf" srcId="{561F8C68-BE9E-4FF0-B63B-DF2E9F97B76E}" destId="{147F8A67-5E39-4735-833E-708414561086}" srcOrd="0" destOrd="0" presId="urn:microsoft.com/office/officeart/2005/8/layout/vList2"/>
    <dgm:cxn modelId="{1D4A7BD2-C784-4E10-B01D-DBC07AB7A9E2}" srcId="{C90B36A9-E5B1-40E6-9E87-5C50B04F8219}" destId="{561F8C68-BE9E-4FF0-B63B-DF2E9F97B76E}" srcOrd="0" destOrd="0" parTransId="{D760F622-041C-4770-BEF8-56511239B5AC}" sibTransId="{F21732C2-185A-44DA-9DF5-37DD103B941F}"/>
    <dgm:cxn modelId="{25DB8B7A-9240-4118-89E6-0BC38DBBB49E}" srcId="{C90B36A9-E5B1-40E6-9E87-5C50B04F8219}" destId="{14972B75-8C75-4A93-A667-BFAAEA8B0260}" srcOrd="1" destOrd="0" parTransId="{1AB1533B-5E3B-4155-A1A9-D0CB31978570}" sibTransId="{677B88FE-220A-4F4E-BBDB-BB40DD1DD2FE}"/>
    <dgm:cxn modelId="{49E82E14-14BB-4F08-94D7-985BDA803DEB}" type="presOf" srcId="{14972B75-8C75-4A93-A667-BFAAEA8B0260}" destId="{BDD6C579-7201-4285-88A2-F8C61E5839D1}" srcOrd="0" destOrd="0" presId="urn:microsoft.com/office/officeart/2005/8/layout/vList2"/>
    <dgm:cxn modelId="{9A4C770D-3878-4D8E-8F91-F2035C3D4FF3}" type="presParOf" srcId="{8790EA75-D514-47BD-B867-79CAE8B5144D}" destId="{147F8A67-5E39-4735-833E-708414561086}" srcOrd="0" destOrd="0" presId="urn:microsoft.com/office/officeart/2005/8/layout/vList2"/>
    <dgm:cxn modelId="{C31F747B-11E5-416B-AC94-241566C80B97}" type="presParOf" srcId="{8790EA75-D514-47BD-B867-79CAE8B5144D}" destId="{C26760D1-9F1C-406E-88C8-954E7B5C0800}" srcOrd="1" destOrd="0" presId="urn:microsoft.com/office/officeart/2005/8/layout/vList2"/>
    <dgm:cxn modelId="{C81F1EA2-1AAD-4999-8A79-33AAFF6F7C2C}" type="presParOf" srcId="{8790EA75-D514-47BD-B867-79CAE8B5144D}" destId="{BDD6C579-7201-4285-88A2-F8C61E5839D1}" srcOrd="2" destOrd="0" presId="urn:microsoft.com/office/officeart/2005/8/layout/vList2"/>
  </dgm:cxnLst>
  <dgm:bg>
    <a:solidFill>
      <a:srgbClr val="FF0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7F8A67-5E39-4735-833E-708414561086}">
      <dsp:nvSpPr>
        <dsp:cNvPr id="0" name=""/>
        <dsp:cNvSpPr/>
      </dsp:nvSpPr>
      <dsp:spPr>
        <a:xfrm>
          <a:off x="0" y="0"/>
          <a:ext cx="8280920" cy="2475858"/>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solidFill>
                <a:srgbClr val="C00000"/>
              </a:solidFill>
            </a:rPr>
            <a:t>Hebreos 7:5</a:t>
          </a:r>
          <a:r>
            <a:rPr lang="es-CO" sz="2800" kern="1200" dirty="0" smtClean="0">
              <a:solidFill>
                <a:srgbClr val="002060"/>
              </a:solidFill>
            </a:rPr>
            <a:t>. «Ciertamente los que de entre los hijos de Leví reciben el sacerdocio, tienen mandamiento de tomar del pueblo los diezmos según la ley, es decir, de sus hermanos, aunque éstos también hayan salido de los lomos de Abraham». </a:t>
          </a:r>
          <a:endParaRPr lang="es-CO" sz="2800" kern="1200" dirty="0">
            <a:solidFill>
              <a:srgbClr val="002060"/>
            </a:solidFill>
          </a:endParaRPr>
        </a:p>
      </dsp:txBody>
      <dsp:txXfrm>
        <a:off x="120861" y="120861"/>
        <a:ext cx="8039198" cy="2234136"/>
      </dsp:txXfrm>
    </dsp:sp>
    <dsp:sp modelId="{BDD6C579-7201-4285-88A2-F8C61E5839D1}">
      <dsp:nvSpPr>
        <dsp:cNvPr id="0" name=""/>
        <dsp:cNvSpPr/>
      </dsp:nvSpPr>
      <dsp:spPr>
        <a:xfrm>
          <a:off x="0" y="2490611"/>
          <a:ext cx="8280920" cy="2475858"/>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b="1" kern="1200" dirty="0" smtClean="0">
              <a:solidFill>
                <a:schemeClr val="tx1"/>
              </a:solidFill>
            </a:rPr>
            <a:t>El problema del sostenimiento de la obra ministerial también había tocado al Apóstol San Pablo.  En su carta a los Corintios el Apóstol resalto la importancia de la transposición del sistema judaico representado en la relación entre la tribu de Leví y el pueblo de Israel, con los ministros de su tiempo con el Israel espiritual. Noten con cuidado su declaración:</a:t>
          </a:r>
          <a:r>
            <a:rPr lang="es-CO" sz="2300" kern="1200" dirty="0" smtClean="0"/>
            <a:t>	</a:t>
          </a:r>
          <a:endParaRPr lang="es-CO" sz="2300" kern="1200" dirty="0"/>
        </a:p>
      </dsp:txBody>
      <dsp:txXfrm>
        <a:off x="120861" y="2611472"/>
        <a:ext cx="8039198" cy="223413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8" name="27 Marcador de fecha"/>
          <p:cNvSpPr>
            <a:spLocks noGrp="1"/>
          </p:cNvSpPr>
          <p:nvPr>
            <p:ph type="dt" sz="half" idx="10"/>
          </p:nvPr>
        </p:nvSpPr>
        <p:spPr/>
        <p:txBody>
          <a:bodyPr/>
          <a:lstStyle>
            <a:extLst/>
          </a:lstStyle>
          <a:p>
            <a:fld id="{7A847CFC-816F-41D0-AAC0-9BF4FEBC753E}" type="datetimeFigureOut">
              <a:rPr lang="es-ES" smtClean="0"/>
              <a:t>02/03/2014</a:t>
            </a:fld>
            <a:endParaRPr lang="es-ES" dirty="0"/>
          </a:p>
        </p:txBody>
      </p:sp>
      <p:sp>
        <p:nvSpPr>
          <p:cNvPr id="17" name="16 Marcador de pie de página"/>
          <p:cNvSpPr>
            <a:spLocks noGrp="1"/>
          </p:cNvSpPr>
          <p:nvPr>
            <p:ph type="ftr" sz="quarter" idx="11"/>
          </p:nvPr>
        </p:nvSpPr>
        <p:spPr/>
        <p:txBody>
          <a:bodyPr/>
          <a:lstStyle>
            <a:extLst/>
          </a:lstStyle>
          <a:p>
            <a:endParaRPr lang="es-ES" dirty="0"/>
          </a:p>
        </p:txBody>
      </p:sp>
      <p:sp>
        <p:nvSpPr>
          <p:cNvPr id="29" name="28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
        <p:nvSpPr>
          <p:cNvPr id="32" name="31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9" name="38 Rectángulo"/>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39 Rectángulo"/>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40 Rectángulo"/>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2" name="41 Rectángulo"/>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Título"/>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56" name="55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65" name="64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66" name="65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67" name="66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02/03/2014</a:t>
            </a:fld>
            <a:endParaRPr lang="es-ES" dirty="0"/>
          </a:p>
        </p:txBody>
      </p:sp>
      <p:sp>
        <p:nvSpPr>
          <p:cNvPr id="5" name="4 Marcador de pie de página"/>
          <p:cNvSpPr>
            <a:spLocks noGrp="1"/>
          </p:cNvSpPr>
          <p:nvPr>
            <p:ph type="ftr" sz="quarter" idx="11"/>
          </p:nvPr>
        </p:nvSpPr>
        <p:spPr/>
        <p:txBody>
          <a:bodyPr/>
          <a:lstStyle>
            <a:extLst/>
          </a:lstStyle>
          <a:p>
            <a:endParaRPr lang="es-ES" dirty="0"/>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14" name="13 Forma libre"/>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5" name="14 Forma libre"/>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3" name="12 Forma libre"/>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6" name="15 Forma libre"/>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7" name="16 Forma libre"/>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8" name="17 Forma libre"/>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9" name="18 Forma libre"/>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0" name="19 Forma libre"/>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1" name="20 Forma libre"/>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2" name="21 Forma libre"/>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3" name="22 Forma libre"/>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4" name="23 Forma libre"/>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5" name="24 Forma libre"/>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6" name="25 Forma libre"/>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7" name="26 Forma libre"/>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3" name="2 Marcador de texto"/>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02/03/2014</a:t>
            </a:fld>
            <a:endParaRPr lang="es-ES" dirty="0"/>
          </a:p>
        </p:txBody>
      </p:sp>
      <p:sp>
        <p:nvSpPr>
          <p:cNvPr id="5" name="4 Marcador de pie de página"/>
          <p:cNvSpPr>
            <a:spLocks noGrp="1"/>
          </p:cNvSpPr>
          <p:nvPr>
            <p:ph type="ftr" sz="quarter" idx="11"/>
          </p:nvPr>
        </p:nvSpPr>
        <p:spPr/>
        <p:txBody>
          <a:bodyPr/>
          <a:lstStyle>
            <a:extLst/>
          </a:lstStyle>
          <a:p>
            <a:endParaRPr lang="es-ES" dirty="0"/>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
        <p:nvSpPr>
          <p:cNvPr id="7" name="6 Rectángulo"/>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s-ES" smtClean="0"/>
              <a:t>Haga clic para modificar el estilo de título del patrón</a:t>
            </a:r>
            <a:endParaRPr kumimoji="0" lang="en-US"/>
          </a:p>
        </p:txBody>
      </p:sp>
      <p:sp>
        <p:nvSpPr>
          <p:cNvPr id="8" name="7 Rectángulo"/>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8 Rectángulo"/>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9 Rectángulo"/>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10 Rectángulo"/>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2064"/>
            <a:ext cx="8229600" cy="9144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02/03/2014</a:t>
            </a:fld>
            <a:endParaRPr lang="es-ES" dirty="0"/>
          </a:p>
        </p:txBody>
      </p:sp>
      <p:sp>
        <p:nvSpPr>
          <p:cNvPr id="6" name="5 Marcador de pie de página"/>
          <p:cNvSpPr>
            <a:spLocks noGrp="1"/>
          </p:cNvSpPr>
          <p:nvPr>
            <p:ph type="ftr" sz="quarter" idx="11"/>
          </p:nvPr>
        </p:nvSpPr>
        <p:spPr/>
        <p:txBody>
          <a:bodyPr/>
          <a:lstStyle>
            <a:extLst/>
          </a:lstStyle>
          <a:p>
            <a:endParaRPr lang="es-ES" dirty="0"/>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5" name="24 Rectángulo"/>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504824" y="512064"/>
            <a:ext cx="7772400" cy="914400"/>
          </a:xfrm>
        </p:spPr>
        <p:txBody>
          <a:bodyPr anchor="t"/>
          <a:lstStyle>
            <a:lvl1pPr>
              <a:defRPr sz="400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t>02/03/2014</a:t>
            </a:fld>
            <a:endParaRPr lang="es-ES" dirty="0"/>
          </a:p>
        </p:txBody>
      </p:sp>
      <p:sp>
        <p:nvSpPr>
          <p:cNvPr id="8" name="7 Marcador de pie de página"/>
          <p:cNvSpPr>
            <a:spLocks noGrp="1"/>
          </p:cNvSpPr>
          <p:nvPr>
            <p:ph type="ftr" sz="quarter" idx="11"/>
          </p:nvPr>
        </p:nvSpPr>
        <p:spPr/>
        <p:txBody>
          <a:bodyPr/>
          <a:lstStyle>
            <a:extLst/>
          </a:lstStyle>
          <a:p>
            <a:endParaRPr lang="es-ES" dirty="0"/>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
        <p:nvSpPr>
          <p:cNvPr id="16" name="15 Rectángulo"/>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16 Rectángulo"/>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17 Rectángulo"/>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9" name="18 Rectángulo"/>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19 Rectángulo"/>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20 Rectángulo"/>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Rectángulo"/>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9" name="28 Rectángulo"/>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29 Rectángulo"/>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512064"/>
            <a:ext cx="7772400" cy="914400"/>
          </a:xfrm>
        </p:spPr>
        <p:txBody>
          <a:bodyPr/>
          <a:lstStyle>
            <a:lvl1pPr>
              <a:defRPr sz="4000" cap="none" baseline="0"/>
            </a:lvl1pPr>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t>02/03/2014</a:t>
            </a:fld>
            <a:endParaRPr lang="es-ES" dirty="0"/>
          </a:p>
        </p:txBody>
      </p:sp>
      <p:sp>
        <p:nvSpPr>
          <p:cNvPr id="4" name="3 Marcador de pie de página"/>
          <p:cNvSpPr>
            <a:spLocks noGrp="1"/>
          </p:cNvSpPr>
          <p:nvPr>
            <p:ph type="ftr" sz="quarter" idx="11"/>
          </p:nvPr>
        </p:nvSpPr>
        <p:spPr/>
        <p:txBody>
          <a:bodyPr/>
          <a:lstStyle>
            <a:extLst/>
          </a:lstStyle>
          <a:p>
            <a:endParaRPr lang="es-ES" dirty="0"/>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7A847CFC-816F-41D0-AAC0-9BF4FEBC753E}" type="datetimeFigureOut">
              <a:rPr lang="es-ES" smtClean="0"/>
              <a:t>02/03/2014</a:t>
            </a:fld>
            <a:endParaRPr lang="es-ES" dirty="0"/>
          </a:p>
        </p:txBody>
      </p:sp>
      <p:sp>
        <p:nvSpPr>
          <p:cNvPr id="3" name="2 Marcador de pie de página"/>
          <p:cNvSpPr>
            <a:spLocks noGrp="1"/>
          </p:cNvSpPr>
          <p:nvPr>
            <p:ph type="ftr" sz="quarter" idx="11"/>
          </p:nvPr>
        </p:nvSpPr>
        <p:spPr/>
        <p:txBody>
          <a:bodyPr/>
          <a:lstStyle>
            <a:extLst/>
          </a:lstStyle>
          <a:p>
            <a:endParaRPr lang="es-ES" dirty="0"/>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73050"/>
            <a:ext cx="8229600" cy="1162050"/>
          </a:xfrm>
        </p:spPr>
        <p:txBody>
          <a:bodyPr anchor="ctr"/>
          <a:lstStyle>
            <a:lvl1pPr algn="l">
              <a:buNone/>
              <a:defRPr sz="3600" b="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02/03/2014</a:t>
            </a:fld>
            <a:endParaRPr lang="es-ES" dirty="0"/>
          </a:p>
        </p:txBody>
      </p:sp>
      <p:sp>
        <p:nvSpPr>
          <p:cNvPr id="6" name="5 Marcador de pie de página"/>
          <p:cNvSpPr>
            <a:spLocks noGrp="1"/>
          </p:cNvSpPr>
          <p:nvPr>
            <p:ph type="ftr" sz="quarter" idx="11"/>
          </p:nvPr>
        </p:nvSpPr>
        <p:spPr/>
        <p:txBody>
          <a:bodyPr/>
          <a:lstStyle>
            <a:extLst/>
          </a:lstStyle>
          <a:p>
            <a:endParaRPr lang="es-ES" dirty="0"/>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8" name="7 Rectángulo"/>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cxnSp>
        <p:nvCxnSpPr>
          <p:cNvPr id="9" name="8 Conector recto"/>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9 Grupo"/>
          <p:cNvGrpSpPr/>
          <p:nvPr/>
        </p:nvGrpSpPr>
        <p:grpSpPr>
          <a:xfrm rot="5400000">
            <a:off x="8514581" y="1219200"/>
            <a:ext cx="132763" cy="128466"/>
            <a:chOff x="6668087" y="1297746"/>
            <a:chExt cx="161840" cy="156602"/>
          </a:xfrm>
        </p:grpSpPr>
        <p:cxnSp>
          <p:nvCxnSpPr>
            <p:cNvPr id="15" name="14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15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s-ES" dirty="0" smtClean="0"/>
              <a:t>Haga clic en el icono para agregar una imagen</a:t>
            </a:r>
            <a:endParaRPr kumimoji="0" lang="en-US" dirty="0"/>
          </a:p>
        </p:txBody>
      </p:sp>
      <p:sp>
        <p:nvSpPr>
          <p:cNvPr id="4" name="3 Marcador de texto"/>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grpSp>
        <p:nvGrpSpPr>
          <p:cNvPr id="14" name="13 Grupo"/>
          <p:cNvGrpSpPr/>
          <p:nvPr/>
        </p:nvGrpSpPr>
        <p:grpSpPr>
          <a:xfrm rot="5400000">
            <a:off x="8666981" y="1371600"/>
            <a:ext cx="132763" cy="128466"/>
            <a:chOff x="6668087" y="1297746"/>
            <a:chExt cx="161840" cy="156602"/>
          </a:xfrm>
        </p:grpSpPr>
        <p:cxnSp>
          <p:nvCxnSpPr>
            <p:cNvPr id="11" name="10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11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17 Grupo"/>
          <p:cNvGrpSpPr/>
          <p:nvPr/>
        </p:nvGrpSpPr>
        <p:grpSpPr>
          <a:xfrm rot="5400000">
            <a:off x="8320088" y="1474763"/>
            <a:ext cx="132763" cy="128466"/>
            <a:chOff x="6668087" y="1297746"/>
            <a:chExt cx="161840" cy="156602"/>
          </a:xfrm>
        </p:grpSpPr>
        <p:cxnSp>
          <p:nvCxnSpPr>
            <p:cNvPr id="19" name="18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19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20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4 Marcador de fecha"/>
          <p:cNvSpPr>
            <a:spLocks noGrp="1"/>
          </p:cNvSpPr>
          <p:nvPr>
            <p:ph type="dt" sz="half" idx="10"/>
          </p:nvPr>
        </p:nvSpPr>
        <p:spPr>
          <a:xfrm>
            <a:off x="6477000" y="55499"/>
            <a:ext cx="2133600" cy="365125"/>
          </a:xfrm>
        </p:spPr>
        <p:txBody>
          <a:bodyPr/>
          <a:lstStyle>
            <a:extLst/>
          </a:lstStyle>
          <a:p>
            <a:fld id="{7A847CFC-816F-41D0-AAC0-9BF4FEBC753E}" type="datetimeFigureOut">
              <a:rPr lang="es-ES" smtClean="0"/>
              <a:t>02/03/2014</a:t>
            </a:fld>
            <a:endParaRPr lang="es-ES" dirty="0"/>
          </a:p>
        </p:txBody>
      </p:sp>
      <p:sp>
        <p:nvSpPr>
          <p:cNvPr id="6" name="5 Marcador de pie de página"/>
          <p:cNvSpPr>
            <a:spLocks noGrp="1"/>
          </p:cNvSpPr>
          <p:nvPr>
            <p:ph type="ftr" sz="quarter" idx="11"/>
          </p:nvPr>
        </p:nvSpPr>
        <p:spPr>
          <a:xfrm>
            <a:off x="914400" y="55499"/>
            <a:ext cx="5562600" cy="365125"/>
          </a:xfrm>
        </p:spPr>
        <p:txBody>
          <a:bodyPr/>
          <a:lstStyle>
            <a:extLst/>
          </a:lstStyle>
          <a:p>
            <a:endParaRPr lang="es-ES" dirty="0"/>
          </a:p>
        </p:txBody>
      </p:sp>
      <p:sp>
        <p:nvSpPr>
          <p:cNvPr id="7" name="6 Marcador de número de diapositiva"/>
          <p:cNvSpPr>
            <a:spLocks noGrp="1"/>
          </p:cNvSpPr>
          <p:nvPr>
            <p:ph type="sldNum" sz="quarter" idx="12"/>
          </p:nvPr>
        </p:nvSpPr>
        <p:spPr>
          <a:xfrm>
            <a:off x="8610600" y="55499"/>
            <a:ext cx="457200" cy="365125"/>
          </a:xfrm>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02/03/2014</a:t>
            </a:fld>
            <a:endParaRPr lang="es-ES" dirty="0"/>
          </a:p>
        </p:txBody>
      </p:sp>
      <p:sp>
        <p:nvSpPr>
          <p:cNvPr id="5" name="4 Marcador de pie de página"/>
          <p:cNvSpPr>
            <a:spLocks noGrp="1"/>
          </p:cNvSpPr>
          <p:nvPr>
            <p:ph type="ftr" sz="quarter" idx="11"/>
          </p:nvPr>
        </p:nvSpPr>
        <p:spPr/>
        <p:txBody>
          <a:bodyPr/>
          <a:lstStyle>
            <a:extLst/>
          </a:lstStyle>
          <a:p>
            <a:endParaRPr lang="es-ES" dirty="0"/>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981200" cy="5851525"/>
          </a:xfrm>
        </p:spPr>
        <p:txBody>
          <a:bodyPr vert="eaVert" anchor="ct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609600" y="274639"/>
            <a:ext cx="58674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02/03/2014</a:t>
            </a:fld>
            <a:endParaRPr lang="es-ES" dirty="0"/>
          </a:p>
        </p:txBody>
      </p:sp>
      <p:sp>
        <p:nvSpPr>
          <p:cNvPr id="5" name="4 Marcador de pie de página"/>
          <p:cNvSpPr>
            <a:spLocks noGrp="1"/>
          </p:cNvSpPr>
          <p:nvPr>
            <p:ph type="ftr" sz="quarter" idx="11"/>
          </p:nvPr>
        </p:nvSpPr>
        <p:spPr/>
        <p:txBody>
          <a:bodyPr/>
          <a:lstStyle>
            <a:extLst/>
          </a:lstStyle>
          <a:p>
            <a:endParaRPr lang="es-ES" dirty="0"/>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6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8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9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10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14 Rectángulo"/>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15 Rectángulo"/>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16 Rectángulo"/>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Marcador de título"/>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7A847CFC-816F-41D0-AAC0-9BF4FEBC753E}" type="datetimeFigureOut">
              <a:rPr lang="es-ES" smtClean="0"/>
              <a:t>02/03/2014</a:t>
            </a:fld>
            <a:endParaRPr lang="es-ES" dirty="0"/>
          </a:p>
        </p:txBody>
      </p:sp>
      <p:sp>
        <p:nvSpPr>
          <p:cNvPr id="3" name="2 Marcador de pie de página"/>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s-ES" dirty="0"/>
          </a:p>
        </p:txBody>
      </p:sp>
      <p:sp>
        <p:nvSpPr>
          <p:cNvPr id="23" name="22 Marcador de número de diapositiva"/>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132FADFE-3B8F-471C-ABF0-DBC7717ECBBC}" type="slidenum">
              <a:rPr lang="es-ES" smtClean="0"/>
              <a:t>‹Nº›</a:t>
            </a:fld>
            <a:endParaRPr lang="es-E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7438330" y="404664"/>
            <a:ext cx="1431802" cy="1107996"/>
          </a:xfrm>
          <a:prstGeom prst="rect">
            <a:avLst/>
          </a:prstGeom>
        </p:spPr>
        <p:txBody>
          <a:bodyPr wrap="none">
            <a:spAutoFit/>
          </a:bodyPr>
          <a:lstStyle/>
          <a:p>
            <a:r>
              <a:rPr lang="es-CO" sz="4800" b="1" dirty="0">
                <a:solidFill>
                  <a:schemeClr val="bg1"/>
                </a:solidFill>
              </a:rPr>
              <a:t>N° </a:t>
            </a:r>
            <a:r>
              <a:rPr lang="es-CO" sz="6600" b="1" dirty="0">
                <a:solidFill>
                  <a:schemeClr val="bg1"/>
                </a:solidFill>
              </a:rPr>
              <a:t>2</a:t>
            </a:r>
            <a:endParaRPr lang="es-CO" sz="4800" b="1" dirty="0">
              <a:solidFill>
                <a:schemeClr val="bg1"/>
              </a:solidFill>
            </a:endParaRPr>
          </a:p>
        </p:txBody>
      </p:sp>
    </p:spTree>
    <p:extLst>
      <p:ext uri="{BB962C8B-B14F-4D97-AF65-F5344CB8AC3E}">
        <p14:creationId xmlns:p14="http://schemas.microsoft.com/office/powerpoint/2010/main" val="361031612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8352928" cy="6192688"/>
          </a:xfrm>
        </p:spPr>
        <p:txBody>
          <a:bodyPr>
            <a:normAutofit fontScale="92500" lnSpcReduction="20000"/>
          </a:bodyPr>
          <a:lstStyle/>
          <a:p>
            <a:pPr marL="68580" indent="0" algn="ctr">
              <a:buNone/>
            </a:pPr>
            <a:r>
              <a:rPr lang="es-CO" b="1" u="sng" dirty="0" smtClean="0"/>
              <a:t>Función del diezmo</a:t>
            </a:r>
            <a:endParaRPr lang="es-CO" u="sng" dirty="0"/>
          </a:p>
          <a:p>
            <a:pPr marL="68580" indent="0" algn="ctr">
              <a:buNone/>
            </a:pPr>
            <a:r>
              <a:rPr lang="es-CO" dirty="0"/>
              <a:t>Desgraciadamente con el transcurso de los siglos las tradiciones humanas distorsionaron esta verdad.  No es difícil entonces entender </a:t>
            </a:r>
            <a:r>
              <a:rPr lang="es-CO" dirty="0" smtClean="0"/>
              <a:t>las </a:t>
            </a:r>
            <a:r>
              <a:rPr lang="es-CO" dirty="0"/>
              <a:t>diversas formas en que se llego a practicar en los tiempos bíblicos.</a:t>
            </a:r>
          </a:p>
          <a:p>
            <a:pPr marL="68580" indent="0" algn="ctr">
              <a:buNone/>
            </a:pPr>
            <a:r>
              <a:rPr lang="es-CO" dirty="0"/>
              <a:t>A pesar de esta variabilidad, una cosa sobresalta:  </a:t>
            </a:r>
            <a:r>
              <a:rPr lang="es-CO" dirty="0" smtClean="0"/>
              <a:t>El </a:t>
            </a:r>
            <a:r>
              <a:rPr lang="es-CO" dirty="0"/>
              <a:t>diezmo </a:t>
            </a:r>
            <a:r>
              <a:rPr lang="es-CO" dirty="0" smtClean="0"/>
              <a:t>serbia </a:t>
            </a:r>
            <a:r>
              <a:rPr lang="es-CO" dirty="0"/>
              <a:t>para algún propósito sagrado </a:t>
            </a:r>
            <a:r>
              <a:rPr lang="es-CO" dirty="0" smtClean="0"/>
              <a:t>ordenado por Dios.</a:t>
            </a:r>
            <a:endParaRPr lang="es-CO" dirty="0"/>
          </a:p>
          <a:p>
            <a:pPr marL="68580" indent="0" algn="ctr">
              <a:buNone/>
            </a:pPr>
            <a:r>
              <a:rPr lang="es-CO" dirty="0"/>
              <a:t>Durante el periodo patriarcal tanto Abrahán como Jacob fueron ejemplos notables de la forma en que el pueblo de Dios debía </a:t>
            </a:r>
            <a:r>
              <a:rPr lang="es-CO" dirty="0" smtClean="0"/>
              <a:t>comportarse.  Es </a:t>
            </a:r>
            <a:r>
              <a:rPr lang="es-CO" dirty="0"/>
              <a:t>de notar que todavía no había nacido la nación judía cuando ya esto era una </a:t>
            </a:r>
            <a:r>
              <a:rPr lang="es-CO" dirty="0" smtClean="0"/>
              <a:t>norma </a:t>
            </a:r>
            <a:r>
              <a:rPr lang="es-CO" dirty="0"/>
              <a:t>bien establecida entre los verdaderos adoradores de </a:t>
            </a:r>
            <a:r>
              <a:rPr lang="es-CO" dirty="0" smtClean="0"/>
              <a:t>Dios.</a:t>
            </a:r>
          </a:p>
          <a:p>
            <a:pPr marL="68580" indent="0" algn="ctr">
              <a:buNone/>
            </a:pPr>
            <a:r>
              <a:rPr lang="es-CO" b="1" dirty="0" smtClean="0">
                <a:solidFill>
                  <a:srgbClr val="FFFF00"/>
                </a:solidFill>
              </a:rPr>
              <a:t>(</a:t>
            </a:r>
            <a:r>
              <a:rPr lang="es-CO" b="1" dirty="0">
                <a:solidFill>
                  <a:srgbClr val="FFFF00"/>
                </a:solidFill>
              </a:rPr>
              <a:t>Gen. 14:20; 28:22 </a:t>
            </a:r>
            <a:r>
              <a:rPr lang="es-CO" b="1" dirty="0" smtClean="0">
                <a:solidFill>
                  <a:srgbClr val="FFFF00"/>
                </a:solidFill>
              </a:rPr>
              <a:t>). </a:t>
            </a:r>
            <a:endParaRPr lang="es-CO" sz="4800" b="1" dirty="0">
              <a:solidFill>
                <a:srgbClr val="FFFF00"/>
              </a:solidFill>
            </a:endParaRPr>
          </a:p>
        </p:txBody>
      </p:sp>
    </p:spTree>
    <p:extLst>
      <p:ext uri="{BB962C8B-B14F-4D97-AF65-F5344CB8AC3E}">
        <p14:creationId xmlns:p14="http://schemas.microsoft.com/office/powerpoint/2010/main" val="249303708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332656"/>
            <a:ext cx="7772400" cy="6408712"/>
          </a:xfrm>
          <a:blipFill>
            <a:blip r:embed="rId2"/>
            <a:tile tx="0" ty="0" sx="100000" sy="100000" flip="none" algn="tl"/>
          </a:blipFill>
        </p:spPr>
        <p:txBody>
          <a:bodyPr>
            <a:normAutofit fontScale="92500" lnSpcReduction="20000"/>
          </a:bodyPr>
          <a:lstStyle/>
          <a:p>
            <a:pPr marL="68580" indent="0" algn="ctr">
              <a:buNone/>
            </a:pPr>
            <a:r>
              <a:rPr lang="es-CO" dirty="0"/>
              <a:t>Las regulaciones </a:t>
            </a:r>
            <a:r>
              <a:rPr lang="es-CO" dirty="0" smtClean="0"/>
              <a:t>del Pentateuco </a:t>
            </a:r>
            <a:r>
              <a:rPr lang="es-CO" dirty="0"/>
              <a:t>enfatizan su naturaleza sagrada </a:t>
            </a:r>
            <a:r>
              <a:rPr lang="es-CO" dirty="0" smtClean="0"/>
              <a:t>que se originaban en Dios </a:t>
            </a:r>
            <a:r>
              <a:rPr lang="es-CO" b="1" dirty="0">
                <a:solidFill>
                  <a:srgbClr val="FFFF00"/>
                </a:solidFill>
              </a:rPr>
              <a:t>(Levíticos </a:t>
            </a:r>
            <a:r>
              <a:rPr lang="es-CO" b="1" dirty="0" smtClean="0">
                <a:solidFill>
                  <a:srgbClr val="FFFF00"/>
                </a:solidFill>
              </a:rPr>
              <a:t>27:1; 30-33</a:t>
            </a:r>
            <a:r>
              <a:rPr lang="es-CO" b="1" dirty="0">
                <a:solidFill>
                  <a:srgbClr val="FFFF00"/>
                </a:solidFill>
              </a:rPr>
              <a:t>).  </a:t>
            </a:r>
            <a:endParaRPr lang="es-CO" b="1" dirty="0" smtClean="0">
              <a:solidFill>
                <a:srgbClr val="FFFF00"/>
              </a:solidFill>
            </a:endParaRPr>
          </a:p>
          <a:p>
            <a:pPr marL="68580" indent="0" algn="ctr">
              <a:buNone/>
            </a:pPr>
            <a:endParaRPr lang="es-CO" b="1" dirty="0" smtClean="0">
              <a:solidFill>
                <a:srgbClr val="FFFF00"/>
              </a:solidFill>
            </a:endParaRPr>
          </a:p>
          <a:p>
            <a:pPr marL="68580" indent="0" algn="ctr">
              <a:buNone/>
            </a:pPr>
            <a:r>
              <a:rPr lang="es-CO" b="1" dirty="0" smtClean="0">
                <a:solidFill>
                  <a:srgbClr val="FFFF00"/>
                </a:solidFill>
              </a:rPr>
              <a:t>Números 18:1; 21-32 </a:t>
            </a:r>
            <a:r>
              <a:rPr lang="es-CO" dirty="0" smtClean="0"/>
              <a:t>Nos </a:t>
            </a:r>
            <a:r>
              <a:rPr lang="es-CO" dirty="0"/>
              <a:t>señala los destinatarios del mismo, es decir esto era la herencia de los levitas.  Estos a sus vez le daban su diezmo a los </a:t>
            </a:r>
            <a:r>
              <a:rPr lang="es-CO" dirty="0" smtClean="0"/>
              <a:t>sacerdotes.</a:t>
            </a:r>
            <a:endParaRPr lang="es-CO" dirty="0"/>
          </a:p>
          <a:p>
            <a:endParaRPr lang="es-CO" dirty="0"/>
          </a:p>
          <a:p>
            <a:pPr marL="68580" indent="0" algn="ctr">
              <a:buNone/>
            </a:pPr>
            <a:r>
              <a:rPr lang="es-CO" dirty="0"/>
              <a:t>Por lo tanto el cuerpo organizado y ordenado y que legalmente ministraba eran los únicos receptores que Dios reconocería en su Pueblo.  Ni siquiera  Moisés, llamado por Dios y profeta del altísimo podía tocarlo.  No hay una sola evidencia bíblica de que los profetas, quienes por lo general traían la “verdad presente” para su tiempo podían tocarlo</a:t>
            </a:r>
            <a:r>
              <a:rPr lang="es-CO" dirty="0" smtClean="0"/>
              <a:t>.</a:t>
            </a:r>
            <a:endParaRPr lang="es-CO" dirty="0"/>
          </a:p>
        </p:txBody>
      </p:sp>
    </p:spTree>
    <p:extLst>
      <p:ext uri="{BB962C8B-B14F-4D97-AF65-F5344CB8AC3E}">
        <p14:creationId xmlns:p14="http://schemas.microsoft.com/office/powerpoint/2010/main" val="82180892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260648"/>
            <a:ext cx="8424936" cy="6408712"/>
          </a:xfrm>
        </p:spPr>
        <p:txBody>
          <a:bodyPr>
            <a:normAutofit lnSpcReduction="10000"/>
          </a:bodyPr>
          <a:lstStyle/>
          <a:p>
            <a:pPr marL="68580" indent="0" algn="ctr">
              <a:buNone/>
            </a:pPr>
            <a:r>
              <a:rPr lang="es-CO" dirty="0" smtClean="0"/>
              <a:t> “</a:t>
            </a:r>
            <a:r>
              <a:rPr lang="es-CO" sz="3200" b="1" dirty="0" smtClean="0"/>
              <a:t>Cuídate de no ofrecer tus holocaustos en cualquier lugar que vieres</a:t>
            </a:r>
            <a:r>
              <a:rPr lang="es-CO" dirty="0" smtClean="0"/>
              <a:t>..”</a:t>
            </a:r>
          </a:p>
          <a:p>
            <a:pPr marL="68580" indent="0" algn="ctr">
              <a:buNone/>
            </a:pPr>
            <a:r>
              <a:rPr lang="es-CO" dirty="0" smtClean="0"/>
              <a:t>  </a:t>
            </a:r>
            <a:r>
              <a:rPr lang="es-CO" b="1" dirty="0" smtClean="0">
                <a:solidFill>
                  <a:srgbClr val="FFFF00"/>
                </a:solidFill>
              </a:rPr>
              <a:t>Deuteronomio 12:13 .</a:t>
            </a:r>
          </a:p>
          <a:p>
            <a:pPr marL="68580" indent="0" algn="ctr">
              <a:buNone/>
            </a:pPr>
            <a:endParaRPr lang="es-CO" dirty="0" smtClean="0"/>
          </a:p>
          <a:p>
            <a:pPr marL="68580" indent="0" algn="ctr">
              <a:buNone/>
            </a:pPr>
            <a:r>
              <a:rPr lang="es-CO" dirty="0" smtClean="0"/>
              <a:t>Es nuestra responsabilidad de colocar nuestras ofrendas y diezmos en el lugar que Dios ha elegido y no los hombres.</a:t>
            </a:r>
          </a:p>
          <a:p>
            <a:endParaRPr lang="es-CO" dirty="0"/>
          </a:p>
          <a:p>
            <a:pPr marL="68580" indent="0" algn="ctr">
              <a:buNone/>
            </a:pPr>
            <a:r>
              <a:rPr lang="es-CO" sz="4000" b="1" u="sng" dirty="0" smtClean="0"/>
              <a:t>¿Qué función cumple el diezmo en nuestras vidas? </a:t>
            </a:r>
            <a:endParaRPr lang="es-CO" sz="4000" b="1" u="sng" dirty="0"/>
          </a:p>
          <a:p>
            <a:endParaRPr lang="es-CO" dirty="0"/>
          </a:p>
          <a:p>
            <a:pPr marL="68580" indent="0" algn="ctr">
              <a:buNone/>
            </a:pPr>
            <a:r>
              <a:rPr lang="es-CO" dirty="0" smtClean="0"/>
              <a:t>1). «</a:t>
            </a:r>
            <a:r>
              <a:rPr lang="es-CO" b="1" u="sng" dirty="0" smtClean="0"/>
              <a:t>para </a:t>
            </a:r>
            <a:r>
              <a:rPr lang="es-CO" b="1" u="sng" dirty="0"/>
              <a:t>que aprendas a temer a Jehová tu Dios todos los </a:t>
            </a:r>
            <a:r>
              <a:rPr lang="es-CO" b="1" u="sng" dirty="0" smtClean="0"/>
              <a:t>días</a:t>
            </a:r>
            <a:r>
              <a:rPr lang="es-CO" dirty="0"/>
              <a:t>». </a:t>
            </a:r>
            <a:r>
              <a:rPr lang="es-CO" b="1" dirty="0">
                <a:solidFill>
                  <a:srgbClr val="FFFF00"/>
                </a:solidFill>
              </a:rPr>
              <a:t>Deuteronomio 14:23. </a:t>
            </a:r>
          </a:p>
        </p:txBody>
      </p:sp>
    </p:spTree>
    <p:extLst>
      <p:ext uri="{BB962C8B-B14F-4D97-AF65-F5344CB8AC3E}">
        <p14:creationId xmlns:p14="http://schemas.microsoft.com/office/powerpoint/2010/main" val="18682662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wheel(1)">
                                      <p:cBhvr>
                                        <p:cTn id="33"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2492896"/>
            <a:ext cx="7772400" cy="4104456"/>
          </a:xfrm>
          <a:solidFill>
            <a:schemeClr val="tx2">
              <a:lumMod val="50000"/>
            </a:schemeClr>
          </a:solidFill>
        </p:spPr>
        <p:txBody>
          <a:bodyPr>
            <a:normAutofit fontScale="92500" lnSpcReduction="20000"/>
          </a:bodyPr>
          <a:lstStyle/>
          <a:p>
            <a:pPr marL="68580" indent="0" algn="ctr">
              <a:buNone/>
            </a:pPr>
            <a:r>
              <a:rPr lang="es-CO" dirty="0" smtClean="0"/>
              <a:t>Por </a:t>
            </a:r>
            <a:r>
              <a:rPr lang="es-CO" dirty="0"/>
              <a:t>eso, el diezmo es mucho más que la décima parte de los bienes que devolvemos a Dios: es un pacto de fidelidad, una alianza que nos recuerda quién es el dueño. Y si aceptamos que Dios es el dueño de todo lo que tenemos, es también dueño de las dificultades financieras que puedan aparecer, y dueño de la falta de recursos para el sustento; en fin, es dueño de todo, y como tal es el responsable de hacer desaparecer los problemas o damos fuerza e inteligencia para pasar por ellos sin </a:t>
            </a:r>
            <a:r>
              <a:rPr lang="es-CO" dirty="0" smtClean="0"/>
              <a:t>lastimarnos. Lea el caso de la </a:t>
            </a:r>
            <a:r>
              <a:rPr lang="es-CO" dirty="0"/>
              <a:t>viuda </a:t>
            </a:r>
            <a:r>
              <a:rPr lang="es-CO" dirty="0" smtClean="0">
                <a:solidFill>
                  <a:srgbClr val="FFFF00"/>
                </a:solidFill>
              </a:rPr>
              <a:t>(1Re </a:t>
            </a:r>
            <a:r>
              <a:rPr lang="es-CO" dirty="0">
                <a:solidFill>
                  <a:srgbClr val="FFFF00"/>
                </a:solidFill>
              </a:rPr>
              <a:t>17, </a:t>
            </a:r>
            <a:r>
              <a:rPr lang="es-CO" dirty="0" smtClean="0">
                <a:solidFill>
                  <a:srgbClr val="FFFF00"/>
                </a:solidFill>
              </a:rPr>
              <a:t>7-16): </a:t>
            </a:r>
            <a:endParaRPr lang="es-CO" dirty="0">
              <a:solidFill>
                <a:srgbClr val="FFFF00"/>
              </a:solidFill>
            </a:endParaRP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2496" y="116632"/>
            <a:ext cx="2466975" cy="2100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39552" y="155415"/>
            <a:ext cx="5976664" cy="2062103"/>
          </a:xfrm>
          <a:prstGeom prst="rect">
            <a:avLst/>
          </a:prstGeom>
          <a:solidFill>
            <a:srgbClr val="FFFF00"/>
          </a:solidFill>
        </p:spPr>
        <p:txBody>
          <a:bodyPr wrap="square">
            <a:spAutoFit/>
          </a:bodyPr>
          <a:lstStyle/>
          <a:p>
            <a:pPr algn="ctr"/>
            <a:r>
              <a:rPr lang="es-CO" sz="3200" dirty="0">
                <a:solidFill>
                  <a:srgbClr val="7030A0"/>
                </a:solidFill>
              </a:rPr>
              <a:t>Para quienes aman a Jesús, el diezmo es un pacto entre Dios y el hombre, una alianza de amor y fidelidad</a:t>
            </a:r>
          </a:p>
        </p:txBody>
      </p:sp>
    </p:spTree>
    <p:extLst>
      <p:ext uri="{BB962C8B-B14F-4D97-AF65-F5344CB8AC3E}">
        <p14:creationId xmlns:p14="http://schemas.microsoft.com/office/powerpoint/2010/main" val="40897570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260648"/>
            <a:ext cx="7772400" cy="6336704"/>
          </a:xfrm>
        </p:spPr>
        <p:txBody>
          <a:bodyPr>
            <a:normAutofit fontScale="77500" lnSpcReduction="20000"/>
          </a:bodyPr>
          <a:lstStyle/>
          <a:p>
            <a:pPr marL="68580" indent="0">
              <a:buNone/>
            </a:pPr>
            <a:r>
              <a:rPr lang="es-CO" sz="3200" b="1" dirty="0" smtClean="0"/>
              <a:t>2). </a:t>
            </a:r>
            <a:r>
              <a:rPr lang="es-CO" sz="3200" b="1" u="sng" dirty="0" smtClean="0"/>
              <a:t>Para </a:t>
            </a:r>
            <a:r>
              <a:rPr lang="es-CO" sz="3200" b="1" u="sng" dirty="0"/>
              <a:t>la formación del Carácter</a:t>
            </a:r>
            <a:r>
              <a:rPr lang="es-CO" dirty="0"/>
              <a:t>.  </a:t>
            </a:r>
            <a:r>
              <a:rPr lang="es-CO" dirty="0" smtClean="0"/>
              <a:t>"</a:t>
            </a:r>
            <a:r>
              <a:rPr lang="es-CO" dirty="0"/>
              <a:t>Vi que este sistema del diezmo desarrollará </a:t>
            </a:r>
            <a:r>
              <a:rPr lang="es-CO" dirty="0" smtClean="0"/>
              <a:t>el carácter</a:t>
            </a:r>
            <a:r>
              <a:rPr lang="es-CO" dirty="0"/>
              <a:t>, y manifestará la verdadera condición del corazón." - </a:t>
            </a:r>
            <a:r>
              <a:rPr lang="es-CO" b="1" dirty="0">
                <a:solidFill>
                  <a:srgbClr val="FFFF00"/>
                </a:solidFill>
              </a:rPr>
              <a:t>Testimonies, Vol. 1, Pág. 237.</a:t>
            </a:r>
          </a:p>
          <a:p>
            <a:endParaRPr lang="es-CO" dirty="0"/>
          </a:p>
          <a:p>
            <a:pPr marL="68580" indent="0">
              <a:buNone/>
            </a:pPr>
            <a:r>
              <a:rPr lang="es-CO" dirty="0" smtClean="0"/>
              <a:t>3</a:t>
            </a:r>
            <a:r>
              <a:rPr lang="es-CO" b="1" dirty="0" smtClean="0"/>
              <a:t>). Como </a:t>
            </a:r>
            <a:r>
              <a:rPr lang="es-CO" b="1" dirty="0"/>
              <a:t>un recordativo de la autoridad divina, </a:t>
            </a:r>
            <a:r>
              <a:rPr lang="es-CO" b="1" dirty="0" smtClean="0"/>
              <a:t>tal como </a:t>
            </a:r>
            <a:r>
              <a:rPr lang="es-CO" b="1" dirty="0"/>
              <a:t>se había expresado en su </a:t>
            </a:r>
            <a:r>
              <a:rPr lang="es-CO" b="1" dirty="0" smtClean="0"/>
              <a:t>ley</a:t>
            </a:r>
            <a:r>
              <a:rPr lang="es-CO" dirty="0" smtClean="0"/>
              <a:t>. </a:t>
            </a:r>
            <a:r>
              <a:rPr lang="es-CO" dirty="0"/>
              <a:t>"El sistema especial del diezmo se </a:t>
            </a:r>
            <a:r>
              <a:rPr lang="es-CO" dirty="0" smtClean="0"/>
              <a:t>fundaba </a:t>
            </a:r>
            <a:r>
              <a:rPr lang="es-CO" dirty="0"/>
              <a:t>en un principio que es tan duradero como la ley de Dios. Este sistema del diezmo era una bendición para los judíos; de lo contrario, Dios no se lo hubiera dado. Así también será una bendición para los que lo practiquen hasta el fin del tiempo</a:t>
            </a:r>
            <a:r>
              <a:rPr lang="es-CO" b="1" dirty="0"/>
              <a:t>.</a:t>
            </a:r>
            <a:r>
              <a:rPr lang="es-CO" dirty="0"/>
              <a:t>" </a:t>
            </a:r>
            <a:r>
              <a:rPr lang="es-CO" b="1" dirty="0">
                <a:solidFill>
                  <a:srgbClr val="FFFF00"/>
                </a:solidFill>
              </a:rPr>
              <a:t>Joyas de los Testimonios, tomo 1, pág. 385.</a:t>
            </a:r>
          </a:p>
          <a:p>
            <a:pPr marL="68580" indent="0">
              <a:buNone/>
            </a:pPr>
            <a:endParaRPr lang="es-CO" b="1" dirty="0">
              <a:solidFill>
                <a:srgbClr val="FFFF00"/>
              </a:solidFill>
            </a:endParaRPr>
          </a:p>
          <a:p>
            <a:pPr marL="68580" indent="0">
              <a:buNone/>
            </a:pPr>
            <a:r>
              <a:rPr lang="es-CO" sz="3200" b="1" dirty="0"/>
              <a:t>4</a:t>
            </a:r>
            <a:r>
              <a:rPr lang="es-CO" sz="3200" b="1" dirty="0" smtClean="0"/>
              <a:t>). </a:t>
            </a:r>
            <a:r>
              <a:rPr lang="es-CO" sz="3200" b="1" u="sng" dirty="0" smtClean="0"/>
              <a:t>Como </a:t>
            </a:r>
            <a:r>
              <a:rPr lang="es-CO" sz="3200" b="1" u="sng" dirty="0"/>
              <a:t>una expresión divina de santidad </a:t>
            </a:r>
            <a:r>
              <a:rPr lang="es-CO" dirty="0" smtClean="0"/>
              <a:t>. </a:t>
            </a:r>
            <a:r>
              <a:rPr lang="es-CO" b="1" dirty="0" smtClean="0"/>
              <a:t>"</a:t>
            </a:r>
            <a:r>
              <a:rPr lang="es-CO" dirty="0"/>
              <a:t>Dios da al hombre los nueve décimos, mientras reclama un décimo para fines sagrados, así como dio al hombre seis días para su trabajo y se reservó y puso aparte el séptimo día para sí. Porque, como el sábado, el diezmo de las entradas es sagrado. Dios se lo ha reservado. Él llevará a cabo su obra en la tierra con las entradas procedentes de los recursos que confió al hombre." - </a:t>
            </a:r>
            <a:r>
              <a:rPr lang="es-CO" b="1" dirty="0">
                <a:solidFill>
                  <a:srgbClr val="FFFF00"/>
                </a:solidFill>
              </a:rPr>
              <a:t>Joyas de los Testimonios, tomo 1, págs. 374-75.</a:t>
            </a:r>
          </a:p>
        </p:txBody>
      </p:sp>
    </p:spTree>
    <p:extLst>
      <p:ext uri="{BB962C8B-B14F-4D97-AF65-F5344CB8AC3E}">
        <p14:creationId xmlns:p14="http://schemas.microsoft.com/office/powerpoint/2010/main" val="3926064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p:cTn id="1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260648"/>
            <a:ext cx="7772400" cy="2808312"/>
          </a:xfrm>
          <a:solidFill>
            <a:schemeClr val="tx1"/>
          </a:solidFill>
        </p:spPr>
        <p:txBody>
          <a:bodyPr>
            <a:normAutofit/>
          </a:bodyPr>
          <a:lstStyle/>
          <a:p>
            <a:pPr marL="68580" indent="0" algn="ctr">
              <a:buNone/>
            </a:pPr>
            <a:endParaRPr lang="es-CO" sz="3300" b="1" dirty="0" smtClean="0"/>
          </a:p>
          <a:p>
            <a:pPr marL="68580" indent="0" algn="ctr">
              <a:buNone/>
            </a:pPr>
            <a:r>
              <a:rPr lang="es-CO" sz="3300" b="1" dirty="0" smtClean="0">
                <a:solidFill>
                  <a:schemeClr val="bg1"/>
                </a:solidFill>
              </a:rPr>
              <a:t>Quienes </a:t>
            </a:r>
            <a:r>
              <a:rPr lang="es-CO" sz="3300" b="1" dirty="0">
                <a:solidFill>
                  <a:schemeClr val="bg1"/>
                </a:solidFill>
              </a:rPr>
              <a:t>deben recibir el diezmo</a:t>
            </a:r>
          </a:p>
          <a:p>
            <a:pPr marL="68580" indent="0" algn="ctr">
              <a:buNone/>
            </a:pPr>
            <a:endParaRPr lang="es-CO" dirty="0" smtClean="0">
              <a:solidFill>
                <a:schemeClr val="bg1"/>
              </a:solidFill>
            </a:endParaRPr>
          </a:p>
          <a:p>
            <a:pPr marL="68580" indent="0" algn="ctr">
              <a:buNone/>
            </a:pPr>
            <a:r>
              <a:rPr lang="es-CO" dirty="0" smtClean="0">
                <a:solidFill>
                  <a:schemeClr val="bg1"/>
                </a:solidFill>
              </a:rPr>
              <a:t>Hay </a:t>
            </a:r>
            <a:r>
              <a:rPr lang="es-CO" dirty="0">
                <a:solidFill>
                  <a:schemeClr val="bg1"/>
                </a:solidFill>
              </a:rPr>
              <a:t>suficientes evidencias bíblicas para poder contestar ampliamente esta pregunta</a:t>
            </a:r>
            <a:r>
              <a:rPr lang="es-CO" dirty="0" smtClean="0">
                <a:solidFill>
                  <a:schemeClr val="bg1"/>
                </a:solidFill>
              </a:rPr>
              <a:t>.</a:t>
            </a:r>
            <a:endParaRPr lang="es-CO" dirty="0">
              <a:solidFill>
                <a:schemeClr val="bg1"/>
              </a:solidFill>
            </a:endParaRPr>
          </a:p>
        </p:txBody>
      </p:sp>
      <p:sp>
        <p:nvSpPr>
          <p:cNvPr id="2" name="1 Rectángulo"/>
          <p:cNvSpPr/>
          <p:nvPr/>
        </p:nvSpPr>
        <p:spPr>
          <a:xfrm>
            <a:off x="1763688" y="3360374"/>
            <a:ext cx="6192688" cy="2677656"/>
          </a:xfrm>
          <a:prstGeom prst="rect">
            <a:avLst/>
          </a:prstGeom>
          <a:solidFill>
            <a:srgbClr val="92D050"/>
          </a:solidFill>
        </p:spPr>
        <p:txBody>
          <a:bodyPr wrap="square">
            <a:spAutoFit/>
          </a:bodyPr>
          <a:lstStyle/>
          <a:p>
            <a:pPr algn="ctr"/>
            <a:r>
              <a:rPr lang="es-CO" sz="2800" dirty="0"/>
              <a:t>«Y un sacerdote, hijo de Aarón, estará con los levitas cuando los LEVITAS reciban los diezmos, y los levitas llevarán la décima parte de los diezmos a la casa de nuestro Dios, a las cámaras del almacén».   </a:t>
            </a:r>
            <a:r>
              <a:rPr lang="es-CO" sz="2800" dirty="0">
                <a:solidFill>
                  <a:srgbClr val="FF0000"/>
                </a:solidFill>
              </a:rPr>
              <a:t>Nehemías </a:t>
            </a:r>
            <a:r>
              <a:rPr lang="es-CO" sz="2800" dirty="0" smtClean="0">
                <a:solidFill>
                  <a:srgbClr val="FF0000"/>
                </a:solidFill>
              </a:rPr>
              <a:t>10:38. </a:t>
            </a:r>
            <a:endParaRPr lang="es-CO" sz="2800" dirty="0">
              <a:solidFill>
                <a:srgbClr val="FF0000"/>
              </a:solidFill>
            </a:endParaRPr>
          </a:p>
        </p:txBody>
      </p:sp>
    </p:spTree>
    <p:extLst>
      <p:ext uri="{BB962C8B-B14F-4D97-AF65-F5344CB8AC3E}">
        <p14:creationId xmlns:p14="http://schemas.microsoft.com/office/powerpoint/2010/main" val="12146435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260648"/>
            <a:ext cx="8352928" cy="6408712"/>
          </a:xfrm>
          <a:solidFill>
            <a:schemeClr val="accent6">
              <a:lumMod val="75000"/>
            </a:schemeClr>
          </a:solidFill>
        </p:spPr>
        <p:txBody>
          <a:bodyPr>
            <a:normAutofit fontScale="70000" lnSpcReduction="20000"/>
          </a:bodyPr>
          <a:lstStyle/>
          <a:p>
            <a:pPr marL="68580" indent="0" algn="ctr">
              <a:buNone/>
            </a:pPr>
            <a:r>
              <a:rPr lang="es-CO" sz="4400" b="1" u="sng" dirty="0" smtClean="0"/>
              <a:t>Trasfondo </a:t>
            </a:r>
            <a:r>
              <a:rPr lang="es-CO" sz="4400" b="1" u="sng" dirty="0"/>
              <a:t>Bíblico</a:t>
            </a:r>
          </a:p>
          <a:p>
            <a:pPr marL="68580" indent="0" algn="ctr">
              <a:buNone/>
            </a:pPr>
            <a:r>
              <a:rPr lang="es-CO" sz="3400" b="1" dirty="0" smtClean="0"/>
              <a:t>La </a:t>
            </a:r>
            <a:r>
              <a:rPr lang="es-CO" sz="3400" b="1" dirty="0"/>
              <a:t>Experiencia de Abrahán</a:t>
            </a:r>
            <a:r>
              <a:rPr lang="es-CO" sz="3400" b="1" dirty="0" smtClean="0"/>
              <a:t>.</a:t>
            </a:r>
            <a:endParaRPr lang="es-CO" sz="3400" b="1" dirty="0"/>
          </a:p>
          <a:p>
            <a:pPr marL="68580" indent="0" algn="ctr">
              <a:buNone/>
            </a:pPr>
            <a:endParaRPr lang="es-CO" dirty="0" smtClean="0"/>
          </a:p>
          <a:p>
            <a:pPr marL="68580" indent="0" algn="ctr">
              <a:buNone/>
            </a:pPr>
            <a:r>
              <a:rPr lang="es-CO" dirty="0" smtClean="0"/>
              <a:t>Es </a:t>
            </a:r>
            <a:r>
              <a:rPr lang="es-CO" dirty="0"/>
              <a:t>de vital importancia </a:t>
            </a:r>
            <a:r>
              <a:rPr lang="es-CO" dirty="0" smtClean="0"/>
              <a:t>entender </a:t>
            </a:r>
            <a:r>
              <a:rPr lang="es-CO" dirty="0"/>
              <a:t>la experiencia del Padre de la </a:t>
            </a:r>
            <a:r>
              <a:rPr lang="es-CO" dirty="0" smtClean="0"/>
              <a:t>fe. Sobre esto nos </a:t>
            </a:r>
            <a:r>
              <a:rPr lang="es-CO" dirty="0"/>
              <a:t>narra </a:t>
            </a:r>
            <a:r>
              <a:rPr lang="es-CO" dirty="0" smtClean="0"/>
              <a:t>la Escritura: </a:t>
            </a:r>
            <a:endParaRPr lang="es-CO" dirty="0"/>
          </a:p>
          <a:p>
            <a:endParaRPr lang="es-CO" dirty="0"/>
          </a:p>
          <a:p>
            <a:pPr marL="68580" indent="0" algn="ctr">
              <a:buNone/>
            </a:pPr>
            <a:r>
              <a:rPr lang="es-CO" dirty="0" smtClean="0"/>
              <a:t>"</a:t>
            </a:r>
            <a:r>
              <a:rPr lang="es-CO" dirty="0"/>
              <a:t>Y bendito sea el Dios Altísimo que entregó a tus enemigos en tu mano. Y le dio Abram el diezmo de todo."  </a:t>
            </a:r>
            <a:r>
              <a:rPr lang="es-CO" b="1" dirty="0">
                <a:solidFill>
                  <a:srgbClr val="FFFF00"/>
                </a:solidFill>
              </a:rPr>
              <a:t>Génesis 14:20 </a:t>
            </a:r>
            <a:r>
              <a:rPr lang="es-CO" dirty="0" smtClean="0"/>
              <a:t>Después </a:t>
            </a:r>
            <a:r>
              <a:rPr lang="es-CO" dirty="0"/>
              <a:t>de su exitosa campaña militar </a:t>
            </a:r>
            <a:r>
              <a:rPr lang="es-CO" dirty="0" smtClean="0"/>
              <a:t>Abrahán </a:t>
            </a:r>
            <a:r>
              <a:rPr lang="es-CO" dirty="0"/>
              <a:t>diezmo de </a:t>
            </a:r>
            <a:r>
              <a:rPr lang="es-CO" dirty="0" smtClean="0"/>
              <a:t>todo, en gratitud </a:t>
            </a:r>
            <a:r>
              <a:rPr lang="es-CO" b="1" dirty="0" smtClean="0">
                <a:solidFill>
                  <a:srgbClr val="FFFF00"/>
                </a:solidFill>
              </a:rPr>
              <a:t>. </a:t>
            </a:r>
            <a:r>
              <a:rPr lang="es-CO" b="1" dirty="0">
                <a:solidFill>
                  <a:srgbClr val="FFFF00"/>
                </a:solidFill>
              </a:rPr>
              <a:t>(Hebreos 7:1</a:t>
            </a:r>
            <a:r>
              <a:rPr lang="es-CO" b="1" dirty="0" smtClean="0">
                <a:solidFill>
                  <a:srgbClr val="FFFF00"/>
                </a:solidFill>
              </a:rPr>
              <a:t>).</a:t>
            </a:r>
          </a:p>
          <a:p>
            <a:pPr marL="68580" indent="0" algn="ctr">
              <a:buNone/>
            </a:pPr>
            <a:r>
              <a:rPr lang="es-CO" b="1" dirty="0" smtClean="0">
                <a:solidFill>
                  <a:srgbClr val="FFFF00"/>
                </a:solidFill>
              </a:rPr>
              <a:t> </a:t>
            </a:r>
            <a:r>
              <a:rPr lang="es-CO" dirty="0"/>
              <a:t>Como y cuando conoció Abrahán a Melquisedec, no lo sabemos.  La Biblia nos dice que Melquisedec era rey de Salen pero que se había destacado por ser un representante de Dios, es decir un sacerdote </a:t>
            </a:r>
            <a:r>
              <a:rPr lang="es-CO" b="1" dirty="0">
                <a:solidFill>
                  <a:srgbClr val="FFFF00"/>
                </a:solidFill>
              </a:rPr>
              <a:t>(Gen 14:18). </a:t>
            </a:r>
            <a:endParaRPr lang="es-CO" b="1" dirty="0" smtClean="0">
              <a:solidFill>
                <a:srgbClr val="FFFF00"/>
              </a:solidFill>
            </a:endParaRPr>
          </a:p>
          <a:p>
            <a:pPr marL="68580" indent="0" algn="ctr">
              <a:buNone/>
            </a:pPr>
            <a:r>
              <a:rPr lang="es-CO" b="1" dirty="0" smtClean="0">
                <a:solidFill>
                  <a:srgbClr val="FFFF00"/>
                </a:solidFill>
              </a:rPr>
              <a:t> </a:t>
            </a:r>
            <a:r>
              <a:rPr lang="es-CO" dirty="0"/>
              <a:t>11 veces aparece su nombre en la </a:t>
            </a:r>
            <a:r>
              <a:rPr lang="es-CO" dirty="0" smtClean="0"/>
              <a:t>Biblia</a:t>
            </a:r>
            <a:r>
              <a:rPr lang="es-CO" dirty="0"/>
              <a:t>.</a:t>
            </a:r>
            <a:endParaRPr lang="es-CO" dirty="0" smtClean="0"/>
          </a:p>
          <a:p>
            <a:pPr marL="68580" indent="0" algn="ctr">
              <a:buNone/>
            </a:pPr>
            <a:r>
              <a:rPr lang="es-CO" dirty="0" smtClean="0"/>
              <a:t> Dos </a:t>
            </a:r>
            <a:r>
              <a:rPr lang="es-CO" dirty="0"/>
              <a:t>veces en el Antiguo Testamento </a:t>
            </a:r>
            <a:r>
              <a:rPr lang="es-CO" b="1" dirty="0">
                <a:solidFill>
                  <a:srgbClr val="FFFF00"/>
                </a:solidFill>
              </a:rPr>
              <a:t>(Gen 14:8 y Salmos  110:4</a:t>
            </a:r>
            <a:r>
              <a:rPr lang="es-CO" dirty="0" smtClean="0"/>
              <a:t>)</a:t>
            </a:r>
          </a:p>
          <a:p>
            <a:pPr marL="68580" indent="0" algn="ctr">
              <a:buNone/>
            </a:pPr>
            <a:r>
              <a:rPr lang="es-CO" dirty="0" smtClean="0"/>
              <a:t> </a:t>
            </a:r>
            <a:r>
              <a:rPr lang="es-CO" dirty="0"/>
              <a:t>y 9 veces en el Nuevo Testamento </a:t>
            </a:r>
            <a:r>
              <a:rPr lang="es-CO" b="1" dirty="0">
                <a:solidFill>
                  <a:srgbClr val="FFFF00"/>
                </a:solidFill>
              </a:rPr>
              <a:t>(Heb. 5:6 y 10;  6:20; 7:1, 10, 11, 15, 17 y 21</a:t>
            </a:r>
            <a:r>
              <a:rPr lang="es-CO" b="1" dirty="0" smtClean="0">
                <a:solidFill>
                  <a:srgbClr val="FFFF00"/>
                </a:solidFill>
              </a:rPr>
              <a:t>)</a:t>
            </a:r>
            <a:r>
              <a:rPr lang="es-CO" dirty="0" smtClean="0"/>
              <a:t>.</a:t>
            </a:r>
          </a:p>
          <a:p>
            <a:pPr marL="68580" indent="0" algn="ctr">
              <a:buNone/>
            </a:pPr>
            <a:r>
              <a:rPr lang="es-CO" dirty="0" smtClean="0"/>
              <a:t>Además,   es </a:t>
            </a:r>
            <a:r>
              <a:rPr lang="es-CO" dirty="0"/>
              <a:t>interesante notar que la primera vez que aparece el concepto del diezmo, este se relaciona con un personaje que ha llegado a ser símbolo de Cristo </a:t>
            </a:r>
            <a:r>
              <a:rPr lang="es-CO" b="1" dirty="0">
                <a:solidFill>
                  <a:srgbClr val="FFFF00"/>
                </a:solidFill>
              </a:rPr>
              <a:t>(Hebreos 6:20)</a:t>
            </a:r>
          </a:p>
        </p:txBody>
      </p:sp>
    </p:spTree>
    <p:extLst>
      <p:ext uri="{BB962C8B-B14F-4D97-AF65-F5344CB8AC3E}">
        <p14:creationId xmlns:p14="http://schemas.microsoft.com/office/powerpoint/2010/main" val="357226801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p:cTn id="2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7" end="7"/>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p:cTn id="31"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8" end="8"/>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p:cTn id="37"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9" end="9"/>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 calcmode="lin" valueType="num">
                                      <p:cBhvr>
                                        <p:cTn id="43"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7772400" cy="6120680"/>
          </a:xfrm>
        </p:spPr>
        <p:txBody>
          <a:bodyPr>
            <a:normAutofit fontScale="85000" lnSpcReduction="20000"/>
          </a:bodyPr>
          <a:lstStyle/>
          <a:p>
            <a:pPr marL="68580" indent="0" algn="ctr">
              <a:buNone/>
            </a:pPr>
            <a:r>
              <a:rPr lang="es-CO" dirty="0" smtClean="0"/>
              <a:t>«Desde </a:t>
            </a:r>
            <a:r>
              <a:rPr lang="es-CO" dirty="0"/>
              <a:t>los primeros tiempos el Señor exigió el diezmo como cosa suya; y este requerimiento fue reconocido y cumplido. Abraham pagó </a:t>
            </a:r>
            <a:r>
              <a:rPr lang="es-CO" dirty="0" smtClean="0"/>
              <a:t>los diezmos </a:t>
            </a:r>
            <a:r>
              <a:rPr lang="es-CO" dirty="0"/>
              <a:t>a Melquisedec, sumo sacerdote del </a:t>
            </a:r>
            <a:r>
              <a:rPr lang="es-CO" dirty="0" smtClean="0"/>
              <a:t>Altísimo».</a:t>
            </a:r>
          </a:p>
          <a:p>
            <a:pPr marL="68580" indent="0" algn="ctr">
              <a:buNone/>
            </a:pPr>
            <a:r>
              <a:rPr lang="es-CO" b="1" dirty="0" smtClean="0">
                <a:solidFill>
                  <a:srgbClr val="FFFF00"/>
                </a:solidFill>
              </a:rPr>
              <a:t>Patriarcas </a:t>
            </a:r>
            <a:r>
              <a:rPr lang="es-CO" b="1" dirty="0">
                <a:solidFill>
                  <a:srgbClr val="FFFF00"/>
                </a:solidFill>
              </a:rPr>
              <a:t>y Profetas, Pág. 564.</a:t>
            </a:r>
          </a:p>
          <a:p>
            <a:endParaRPr lang="es-CO" dirty="0"/>
          </a:p>
          <a:p>
            <a:pPr marL="68580" indent="0" algn="ctr">
              <a:buNone/>
            </a:pPr>
            <a:r>
              <a:rPr lang="es-CO" dirty="0" smtClean="0"/>
              <a:t>Noten </a:t>
            </a:r>
            <a:r>
              <a:rPr lang="es-CO" dirty="0"/>
              <a:t>que los diezmos </a:t>
            </a:r>
            <a:r>
              <a:rPr lang="es-CO" b="1" u="sng" dirty="0" smtClean="0"/>
              <a:t>PRECEDEN</a:t>
            </a:r>
            <a:r>
              <a:rPr lang="es-CO" dirty="0" smtClean="0"/>
              <a:t> </a:t>
            </a:r>
            <a:r>
              <a:rPr lang="es-CO" dirty="0"/>
              <a:t>a la experiencia de Abrahán, </a:t>
            </a:r>
            <a:r>
              <a:rPr lang="es-CO" dirty="0" smtClean="0"/>
              <a:t>y el </a:t>
            </a:r>
            <a:r>
              <a:rPr lang="es-CO" dirty="0"/>
              <a:t>lo reconoció y lo practico</a:t>
            </a:r>
            <a:r>
              <a:rPr lang="es-CO" dirty="0" smtClean="0"/>
              <a:t>. </a:t>
            </a:r>
            <a:endParaRPr lang="es-CO" dirty="0"/>
          </a:p>
          <a:p>
            <a:endParaRPr lang="es-CO" dirty="0" smtClean="0"/>
          </a:p>
          <a:p>
            <a:pPr marL="68580" indent="0" algn="ctr">
              <a:buNone/>
            </a:pPr>
            <a:r>
              <a:rPr lang="es-CO" dirty="0" smtClean="0"/>
              <a:t>Una </a:t>
            </a:r>
            <a:r>
              <a:rPr lang="es-CO" dirty="0"/>
              <a:t>de las cosas sobresaliente de este incidente es el hecho de que el recipiente de los diezmos </a:t>
            </a:r>
            <a:r>
              <a:rPr lang="es-CO" dirty="0" smtClean="0"/>
              <a:t>(o sea Melquisedec) no </a:t>
            </a:r>
            <a:r>
              <a:rPr lang="es-CO" dirty="0"/>
              <a:t>necesariamente los necesita para poder </a:t>
            </a:r>
            <a:r>
              <a:rPr lang="es-CO" dirty="0" smtClean="0"/>
              <a:t>vivir, como tampoco Cristo los necesita.  </a:t>
            </a:r>
            <a:r>
              <a:rPr lang="es-CO" dirty="0"/>
              <a:t>En otras palabras, el principio de diezmar (de reconocer a Dios como supremo dador y Señor del Universo) es lo que cuenta no la condición social del que lo recibe.  </a:t>
            </a:r>
          </a:p>
          <a:p>
            <a:endParaRPr lang="es-CO" dirty="0"/>
          </a:p>
        </p:txBody>
      </p:sp>
    </p:spTree>
    <p:extLst>
      <p:ext uri="{BB962C8B-B14F-4D97-AF65-F5344CB8AC3E}">
        <p14:creationId xmlns:p14="http://schemas.microsoft.com/office/powerpoint/2010/main" val="87389191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0"/>
            <a:ext cx="8352928" cy="6597352"/>
          </a:xfrm>
          <a:solidFill>
            <a:srgbClr val="002060"/>
          </a:solidFill>
        </p:spPr>
        <p:txBody>
          <a:bodyPr>
            <a:normAutofit fontScale="77500" lnSpcReduction="20000"/>
          </a:bodyPr>
          <a:lstStyle/>
          <a:p>
            <a:pPr marL="68580" indent="0" algn="ctr">
              <a:buNone/>
            </a:pPr>
            <a:r>
              <a:rPr lang="es-CO" sz="3600" b="1" dirty="0"/>
              <a:t>Algunos detalles de importancia se pueden derivar de esta experiencia del Padre de la </a:t>
            </a:r>
            <a:r>
              <a:rPr lang="es-CO" sz="3600" b="1" dirty="0" smtClean="0"/>
              <a:t>fe.</a:t>
            </a:r>
            <a:endParaRPr lang="es-CO" sz="3600" b="1" dirty="0"/>
          </a:p>
          <a:p>
            <a:pPr marL="68580" indent="0">
              <a:buNone/>
            </a:pPr>
            <a:endParaRPr lang="es-CO" sz="4100" b="1" dirty="0" smtClean="0">
              <a:solidFill>
                <a:srgbClr val="FFFF00"/>
              </a:solidFill>
            </a:endParaRPr>
          </a:p>
          <a:p>
            <a:pPr marL="68580" indent="0">
              <a:buNone/>
            </a:pPr>
            <a:r>
              <a:rPr lang="es-CO" sz="4600" b="1" dirty="0" smtClean="0">
                <a:solidFill>
                  <a:srgbClr val="FFFF00"/>
                </a:solidFill>
              </a:rPr>
              <a:t>1</a:t>
            </a:r>
            <a:r>
              <a:rPr lang="es-CO" dirty="0" smtClean="0"/>
              <a:t>). Abrahán </a:t>
            </a:r>
            <a:r>
              <a:rPr lang="es-CO" dirty="0"/>
              <a:t>tenia la “verdad presente” de sus días.</a:t>
            </a:r>
          </a:p>
          <a:p>
            <a:pPr marL="68580" indent="0">
              <a:buNone/>
            </a:pPr>
            <a:r>
              <a:rPr lang="es-CO" sz="4100" b="1" dirty="0" smtClean="0">
                <a:solidFill>
                  <a:srgbClr val="FFFF00"/>
                </a:solidFill>
              </a:rPr>
              <a:t>2</a:t>
            </a:r>
            <a:r>
              <a:rPr lang="es-CO" dirty="0" smtClean="0"/>
              <a:t>). Había </a:t>
            </a:r>
            <a:r>
              <a:rPr lang="es-CO" dirty="0"/>
              <a:t>sido llamado no solo a predicar sino que de El saldría la nación o el pueblo del Dios </a:t>
            </a:r>
            <a:r>
              <a:rPr lang="es-CO" dirty="0" smtClean="0"/>
              <a:t>verdadero, no solo del AT. Sino también del Nuevo Testamento. Es importante que Lea </a:t>
            </a:r>
            <a:r>
              <a:rPr lang="es-CO" b="1" dirty="0" smtClean="0">
                <a:solidFill>
                  <a:srgbClr val="FFFF00"/>
                </a:solidFill>
              </a:rPr>
              <a:t>(Gál.3:26-29).</a:t>
            </a:r>
            <a:r>
              <a:rPr lang="es-CO" dirty="0"/>
              <a:t>	</a:t>
            </a:r>
            <a:endParaRPr lang="es-CO" dirty="0" smtClean="0"/>
          </a:p>
          <a:p>
            <a:pPr marL="68580" indent="0">
              <a:buNone/>
            </a:pPr>
            <a:r>
              <a:rPr lang="es-CO" sz="3100" b="1" dirty="0" smtClean="0">
                <a:solidFill>
                  <a:srgbClr val="FFFF00"/>
                </a:solidFill>
              </a:rPr>
              <a:t>3</a:t>
            </a:r>
            <a:r>
              <a:rPr lang="es-CO" dirty="0" smtClean="0"/>
              <a:t>). En </a:t>
            </a:r>
            <a:r>
              <a:rPr lang="es-CO" dirty="0"/>
              <a:t>su entrega </a:t>
            </a:r>
            <a:r>
              <a:rPr lang="es-CO" dirty="0" smtClean="0"/>
              <a:t>del diezmo a </a:t>
            </a:r>
            <a:r>
              <a:rPr lang="es-CO" dirty="0"/>
              <a:t>Melquisedec, Abrahán </a:t>
            </a:r>
            <a:r>
              <a:rPr lang="es-CO" dirty="0" smtClean="0"/>
              <a:t>lo reconoció </a:t>
            </a:r>
            <a:r>
              <a:rPr lang="es-CO" dirty="0"/>
              <a:t>como el representante legal de </a:t>
            </a:r>
            <a:r>
              <a:rPr lang="es-CO" dirty="0" smtClean="0"/>
              <a:t>Dios.</a:t>
            </a:r>
            <a:endParaRPr lang="es-CO" dirty="0"/>
          </a:p>
          <a:p>
            <a:pPr marL="68580" indent="0">
              <a:buNone/>
            </a:pPr>
            <a:r>
              <a:rPr lang="es-CO" sz="3100" b="1" dirty="0" smtClean="0">
                <a:solidFill>
                  <a:srgbClr val="FFFF00"/>
                </a:solidFill>
              </a:rPr>
              <a:t>4</a:t>
            </a:r>
            <a:r>
              <a:rPr lang="es-CO" dirty="0" smtClean="0"/>
              <a:t>). Abrahán </a:t>
            </a:r>
            <a:r>
              <a:rPr lang="es-CO" dirty="0"/>
              <a:t>tenia suficiente argumento para retener sus diezmos y ofrendas, sin embargo no lo </a:t>
            </a:r>
            <a:r>
              <a:rPr lang="es-CO" dirty="0" smtClean="0"/>
              <a:t>hizo.</a:t>
            </a:r>
            <a:endParaRPr lang="es-CO" dirty="0"/>
          </a:p>
          <a:p>
            <a:pPr marL="68580" indent="0">
              <a:buNone/>
            </a:pPr>
            <a:r>
              <a:rPr lang="es-CO" sz="3100" b="1" dirty="0">
                <a:solidFill>
                  <a:srgbClr val="FFFF00"/>
                </a:solidFill>
              </a:rPr>
              <a:t>5</a:t>
            </a:r>
            <a:r>
              <a:rPr lang="es-CO" dirty="0" smtClean="0"/>
              <a:t>). Reconoció </a:t>
            </a:r>
            <a:r>
              <a:rPr lang="es-CO" dirty="0"/>
              <a:t>que el pago del diezmo es independiente del mensaje que se </a:t>
            </a:r>
            <a:r>
              <a:rPr lang="es-CO" dirty="0" smtClean="0"/>
              <a:t>posea.</a:t>
            </a:r>
            <a:endParaRPr lang="es-CO" dirty="0"/>
          </a:p>
          <a:p>
            <a:pPr marL="68580" indent="0">
              <a:buNone/>
            </a:pPr>
            <a:r>
              <a:rPr lang="es-CO" sz="3100" b="1" dirty="0">
                <a:solidFill>
                  <a:srgbClr val="FFFF00"/>
                </a:solidFill>
              </a:rPr>
              <a:t>6</a:t>
            </a:r>
            <a:r>
              <a:rPr lang="es-CO" dirty="0" smtClean="0"/>
              <a:t>). Abrahán </a:t>
            </a:r>
            <a:r>
              <a:rPr lang="es-CO" dirty="0"/>
              <a:t>no le pidió a Melquisedec una explicación de como el había usado o de como el iba a usar los </a:t>
            </a:r>
            <a:r>
              <a:rPr lang="es-CO" dirty="0" smtClean="0"/>
              <a:t>diezmos.</a:t>
            </a:r>
            <a:endParaRPr lang="es-CO" dirty="0"/>
          </a:p>
          <a:p>
            <a:pPr marL="68580" indent="0">
              <a:buNone/>
            </a:pPr>
            <a:r>
              <a:rPr lang="es-CO" sz="3100" b="1" dirty="0">
                <a:solidFill>
                  <a:srgbClr val="FFFF00"/>
                </a:solidFill>
              </a:rPr>
              <a:t>7</a:t>
            </a:r>
            <a:r>
              <a:rPr lang="es-CO" dirty="0" smtClean="0"/>
              <a:t>). Establece </a:t>
            </a:r>
            <a:r>
              <a:rPr lang="es-CO" dirty="0"/>
              <a:t>el concepto de manutención de los ministros escogidos de Dios fuera del concepto y de las doctrinas </a:t>
            </a:r>
            <a:r>
              <a:rPr lang="es-CO" dirty="0" smtClean="0"/>
              <a:t>hebreas.</a:t>
            </a:r>
            <a:endParaRPr lang="es-CO" dirty="0"/>
          </a:p>
          <a:p>
            <a:endParaRPr lang="es-CO" dirty="0"/>
          </a:p>
        </p:txBody>
      </p:sp>
    </p:spTree>
    <p:extLst>
      <p:ext uri="{BB962C8B-B14F-4D97-AF65-F5344CB8AC3E}">
        <p14:creationId xmlns:p14="http://schemas.microsoft.com/office/powerpoint/2010/main" val="145725484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 calcmode="lin" valueType="num">
                                      <p:cBhvr>
                                        <p:cTn id="20"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2000"/>
                                        <p:tgtEl>
                                          <p:spTgt spid="3">
                                            <p:txEl>
                                              <p:pRg st="5" end="5"/>
                                            </p:txEl>
                                          </p:spTgt>
                                        </p:tgtEl>
                                      </p:cBhvr>
                                    </p:animEffect>
                                    <p:anim calcmode="lin" valueType="num">
                                      <p:cBhvr>
                                        <p:cTn id="29"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circle(in)">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76672"/>
            <a:ext cx="7772400" cy="587888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lnSpcReduction="10000"/>
          </a:bodyPr>
          <a:lstStyle/>
          <a:p>
            <a:pPr marL="68580" indent="0">
              <a:buNone/>
            </a:pPr>
            <a:r>
              <a:rPr lang="es-CO" sz="3600" b="1" dirty="0" smtClean="0">
                <a:solidFill>
                  <a:srgbClr val="7030A0"/>
                </a:solidFill>
              </a:rPr>
              <a:t>El ejemplo de Jacob</a:t>
            </a:r>
            <a:endParaRPr lang="es-CO" sz="3600" b="1" dirty="0">
              <a:solidFill>
                <a:srgbClr val="7030A0"/>
              </a:solidFill>
            </a:endParaRPr>
          </a:p>
          <a:p>
            <a:endParaRPr lang="es-CO" dirty="0">
              <a:solidFill>
                <a:srgbClr val="7030A0"/>
              </a:solidFill>
            </a:endParaRPr>
          </a:p>
          <a:p>
            <a:r>
              <a:rPr lang="es-CO" dirty="0">
                <a:solidFill>
                  <a:srgbClr val="7030A0"/>
                </a:solidFill>
              </a:rPr>
              <a:t>Jacob dio </a:t>
            </a:r>
            <a:r>
              <a:rPr lang="es-CO" dirty="0" smtClean="0">
                <a:solidFill>
                  <a:srgbClr val="7030A0"/>
                </a:solidFill>
              </a:rPr>
              <a:t>el </a:t>
            </a:r>
            <a:r>
              <a:rPr lang="es-CO" dirty="0">
                <a:solidFill>
                  <a:srgbClr val="7030A0"/>
                </a:solidFill>
              </a:rPr>
              <a:t>diezmo de todas sus propiedades a Dios.  Su decisión no solo involucraba lo que tenia sino lo que el fuese capaz de obtener en el futuro.  A pesar de ser el heredero de la promesa, Jacob no se quedo con los diezmos sino que claramente se comprometió a devolvérselo a El.</a:t>
            </a:r>
          </a:p>
          <a:p>
            <a:endParaRPr lang="es-CO" dirty="0">
              <a:solidFill>
                <a:srgbClr val="7030A0"/>
              </a:solidFill>
            </a:endParaRPr>
          </a:p>
          <a:p>
            <a:pPr marL="68580" indent="0">
              <a:buNone/>
            </a:pPr>
            <a:r>
              <a:rPr lang="es-CO" dirty="0" smtClean="0">
                <a:solidFill>
                  <a:srgbClr val="7030A0"/>
                </a:solidFill>
              </a:rPr>
              <a:t>Dijo: " </a:t>
            </a:r>
            <a:r>
              <a:rPr lang="es-CO" dirty="0">
                <a:solidFill>
                  <a:srgbClr val="7030A0"/>
                </a:solidFill>
              </a:rPr>
              <a:t>Y esta piedra que he puesto por señal, será casa de Dios; y de </a:t>
            </a:r>
            <a:r>
              <a:rPr lang="es-CO" b="1" dirty="0">
                <a:solidFill>
                  <a:srgbClr val="7030A0"/>
                </a:solidFill>
              </a:rPr>
              <a:t>todo lo que me dieres, el diezmo apartaré para ti</a:t>
            </a:r>
            <a:r>
              <a:rPr lang="es-CO" dirty="0">
                <a:solidFill>
                  <a:srgbClr val="7030A0"/>
                </a:solidFill>
              </a:rPr>
              <a:t>"  </a:t>
            </a:r>
            <a:r>
              <a:rPr lang="es-CO" b="1" dirty="0">
                <a:solidFill>
                  <a:srgbClr val="C00000"/>
                </a:solidFill>
              </a:rPr>
              <a:t>Gen. 28:22</a:t>
            </a:r>
            <a:r>
              <a:rPr lang="es-CO" b="1" dirty="0" smtClean="0">
                <a:solidFill>
                  <a:srgbClr val="C00000"/>
                </a:solidFill>
              </a:rPr>
              <a:t>.</a:t>
            </a:r>
            <a:endParaRPr lang="es-CO" b="1" dirty="0">
              <a:solidFill>
                <a:srgbClr val="C00000"/>
              </a:solidFill>
            </a:endParaRPr>
          </a:p>
        </p:txBody>
      </p:sp>
    </p:spTree>
    <p:extLst>
      <p:ext uri="{BB962C8B-B14F-4D97-AF65-F5344CB8AC3E}">
        <p14:creationId xmlns:p14="http://schemas.microsoft.com/office/powerpoint/2010/main" val="317736103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332656"/>
            <a:ext cx="7772400" cy="6264696"/>
          </a:xfrm>
        </p:spPr>
        <p:txBody>
          <a:bodyPr>
            <a:normAutofit fontScale="92500" lnSpcReduction="20000"/>
          </a:bodyPr>
          <a:lstStyle/>
          <a:p>
            <a:pPr marL="68580" indent="0" algn="ctr">
              <a:buNone/>
            </a:pPr>
            <a:r>
              <a:rPr lang="es-CO" sz="3500" b="1" dirty="0" smtClean="0"/>
              <a:t>Con </a:t>
            </a:r>
            <a:r>
              <a:rPr lang="es-CO" sz="3500" b="1" dirty="0"/>
              <a:t>el tiempo se perdió de vista el valor del diezmo.  </a:t>
            </a:r>
            <a:endParaRPr lang="es-CO" sz="3500" b="1" dirty="0" smtClean="0"/>
          </a:p>
          <a:p>
            <a:pPr marL="68580" indent="0">
              <a:buNone/>
            </a:pPr>
            <a:endParaRPr lang="es-CO" dirty="0" smtClean="0"/>
          </a:p>
          <a:p>
            <a:pPr marL="68580" indent="0" algn="ctr">
              <a:buNone/>
            </a:pPr>
            <a:r>
              <a:rPr lang="es-CO" sz="3500" b="1" dirty="0" smtClean="0"/>
              <a:t>En </a:t>
            </a:r>
            <a:r>
              <a:rPr lang="es-CO" sz="3500" b="1" dirty="0"/>
              <a:t>el tiempo de </a:t>
            </a:r>
            <a:r>
              <a:rPr lang="es-CO" sz="3500" b="1" dirty="0" smtClean="0"/>
              <a:t>Samuel </a:t>
            </a:r>
          </a:p>
          <a:p>
            <a:pPr marL="68580" indent="0" algn="ctr">
              <a:buNone/>
            </a:pPr>
            <a:r>
              <a:rPr lang="es-CO" dirty="0" smtClean="0"/>
              <a:t>Cuando el pueblo pidió un rey, Samuel les dice lo que haría </a:t>
            </a:r>
            <a:r>
              <a:rPr lang="es-CO" dirty="0"/>
              <a:t>el rey</a:t>
            </a:r>
            <a:r>
              <a:rPr lang="es-CO" dirty="0" smtClean="0"/>
              <a:t>: </a:t>
            </a:r>
            <a:r>
              <a:rPr lang="es-CO" b="1" dirty="0" smtClean="0">
                <a:solidFill>
                  <a:srgbClr val="FFFF00"/>
                </a:solidFill>
              </a:rPr>
              <a:t>1 </a:t>
            </a:r>
            <a:r>
              <a:rPr lang="es-CO" b="1" dirty="0">
                <a:solidFill>
                  <a:srgbClr val="FFFF00"/>
                </a:solidFill>
              </a:rPr>
              <a:t>Sam. 8:15, 17</a:t>
            </a:r>
            <a:r>
              <a:rPr lang="es-CO" dirty="0"/>
              <a:t>.  </a:t>
            </a:r>
            <a:r>
              <a:rPr lang="es-CO" dirty="0" smtClean="0"/>
              <a:t>«</a:t>
            </a:r>
            <a:r>
              <a:rPr lang="es-CO" b="1" u="sng" dirty="0" smtClean="0"/>
              <a:t>Diezmará</a:t>
            </a:r>
            <a:r>
              <a:rPr lang="es-CO" b="1" dirty="0" smtClean="0"/>
              <a:t> </a:t>
            </a:r>
            <a:r>
              <a:rPr lang="es-CO" b="1" dirty="0"/>
              <a:t>vuestro grano y vuestras viñas, para dar a sus oficiales y a sus siervos</a:t>
            </a:r>
            <a:r>
              <a:rPr lang="es-CO" b="1" dirty="0" smtClean="0"/>
              <a:t>. </a:t>
            </a:r>
            <a:r>
              <a:rPr lang="es-CO" b="1" dirty="0"/>
              <a:t>17 </a:t>
            </a:r>
            <a:r>
              <a:rPr lang="es-CO" b="1" dirty="0" smtClean="0"/>
              <a:t> </a:t>
            </a:r>
            <a:r>
              <a:rPr lang="es-CO" b="1" u="sng" dirty="0"/>
              <a:t>Diezmará</a:t>
            </a:r>
            <a:r>
              <a:rPr lang="es-CO" b="1" dirty="0"/>
              <a:t> también vuestros rebaños, y seréis sus </a:t>
            </a:r>
            <a:r>
              <a:rPr lang="es-CO" b="1" dirty="0" smtClean="0"/>
              <a:t>siervos»</a:t>
            </a:r>
            <a:r>
              <a:rPr lang="es-CO" dirty="0" smtClean="0"/>
              <a:t>.</a:t>
            </a:r>
          </a:p>
          <a:p>
            <a:pPr marL="68580" indent="0">
              <a:buNone/>
            </a:pPr>
            <a:endParaRPr lang="es-CO" dirty="0" smtClean="0"/>
          </a:p>
          <a:p>
            <a:pPr marL="68580" indent="0" algn="ctr">
              <a:buNone/>
            </a:pPr>
            <a:r>
              <a:rPr lang="es-CO" dirty="0" smtClean="0"/>
              <a:t>O sea que, la </a:t>
            </a:r>
            <a:r>
              <a:rPr lang="es-CO" dirty="0"/>
              <a:t>imposición económica para mantenerlo recaería como un diezmo.  La responsabilidad de mantener a los sacerdotes de Dios, aparentemente recaía en el rey aunque fuese el pueblo el que lo daba.   </a:t>
            </a:r>
            <a:endParaRPr lang="es-CO" dirty="0" smtClean="0"/>
          </a:p>
          <a:p>
            <a:pPr marL="68580" indent="0" algn="ctr">
              <a:buNone/>
            </a:pPr>
            <a:r>
              <a:rPr lang="es-CO" b="1" dirty="0" smtClean="0">
                <a:solidFill>
                  <a:srgbClr val="FFFF00"/>
                </a:solidFill>
              </a:rPr>
              <a:t>Lea (2 </a:t>
            </a:r>
            <a:r>
              <a:rPr lang="es-CO" b="1" dirty="0">
                <a:solidFill>
                  <a:srgbClr val="FFFF00"/>
                </a:solidFill>
              </a:rPr>
              <a:t>Cron. 31:5, 6, 12; Eze. 45:17</a:t>
            </a:r>
            <a:r>
              <a:rPr lang="es-CO" b="1" dirty="0" smtClean="0">
                <a:solidFill>
                  <a:srgbClr val="FFFF00"/>
                </a:solidFill>
              </a:rPr>
              <a:t>)</a:t>
            </a:r>
            <a:r>
              <a:rPr lang="es-CO" dirty="0"/>
              <a:t>	</a:t>
            </a:r>
          </a:p>
        </p:txBody>
      </p:sp>
    </p:spTree>
    <p:extLst>
      <p:ext uri="{BB962C8B-B14F-4D97-AF65-F5344CB8AC3E}">
        <p14:creationId xmlns:p14="http://schemas.microsoft.com/office/powerpoint/2010/main" val="129891779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heel(1)">
                                      <p:cBhvr>
                                        <p:cTn id="13" dur="2000"/>
                                        <p:tgtEl>
                                          <p:spTgt spid="3">
                                            <p:txEl>
                                              <p:pRg st="5" end="5"/>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wheel(1)">
                                      <p:cBhvr>
                                        <p:cTn id="16"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1484784"/>
            <a:ext cx="7772400" cy="4176464"/>
          </a:xfrm>
          <a:solidFill>
            <a:schemeClr val="accent3">
              <a:lumMod val="60000"/>
              <a:lumOff val="40000"/>
            </a:schemeClr>
          </a:solidFill>
        </p:spPr>
        <p:txBody>
          <a:bodyPr/>
          <a:lstStyle/>
          <a:p>
            <a:pPr marL="68580" indent="0">
              <a:buNone/>
            </a:pPr>
            <a:endParaRPr lang="es-CO" dirty="0" smtClean="0"/>
          </a:p>
          <a:p>
            <a:pPr marL="68580" indent="0" algn="ctr">
              <a:buNone/>
            </a:pPr>
            <a:r>
              <a:rPr lang="es-CO" sz="4000" b="1" dirty="0" smtClean="0">
                <a:solidFill>
                  <a:srgbClr val="002060"/>
                </a:solidFill>
              </a:rPr>
              <a:t>Como </a:t>
            </a:r>
            <a:r>
              <a:rPr lang="es-CO" sz="4000" b="1" dirty="0">
                <a:solidFill>
                  <a:srgbClr val="002060"/>
                </a:solidFill>
              </a:rPr>
              <a:t>resultado de haber interferido en los planes divinos, los diezmos no siempre cumplieron la función asignada por Dios</a:t>
            </a:r>
            <a:r>
              <a:rPr lang="es-CO" sz="4000" b="1" dirty="0" smtClean="0">
                <a:solidFill>
                  <a:srgbClr val="002060"/>
                </a:solidFill>
              </a:rPr>
              <a:t>.</a:t>
            </a:r>
            <a:endParaRPr lang="es-CO" sz="4000" b="1" dirty="0">
              <a:solidFill>
                <a:srgbClr val="002060"/>
              </a:solidFill>
            </a:endParaRPr>
          </a:p>
        </p:txBody>
      </p:sp>
    </p:spTree>
    <p:extLst>
      <p:ext uri="{BB962C8B-B14F-4D97-AF65-F5344CB8AC3E}">
        <p14:creationId xmlns:p14="http://schemas.microsoft.com/office/powerpoint/2010/main" val="422224474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260648"/>
            <a:ext cx="7772400" cy="6094912"/>
          </a:xfrm>
        </p:spPr>
        <p:txBody>
          <a:bodyPr>
            <a:normAutofit lnSpcReduction="10000"/>
          </a:bodyPr>
          <a:lstStyle/>
          <a:p>
            <a:pPr marL="68580" indent="0" algn="ctr">
              <a:buNone/>
            </a:pPr>
            <a:r>
              <a:rPr lang="es-CO" sz="4000" b="1" dirty="0" smtClean="0"/>
              <a:t>En el tiempo </a:t>
            </a:r>
            <a:r>
              <a:rPr lang="es-CO" sz="4000" b="1" dirty="0"/>
              <a:t>de la </a:t>
            </a:r>
            <a:r>
              <a:rPr lang="es-CO" sz="4000" b="1" dirty="0" smtClean="0"/>
              <a:t>Monarquía</a:t>
            </a:r>
            <a:endParaRPr lang="es-CO" sz="4000" b="1" dirty="0"/>
          </a:p>
          <a:p>
            <a:endParaRPr lang="es-CO" dirty="0"/>
          </a:p>
          <a:p>
            <a:pPr marL="68580" indent="0" algn="ctr">
              <a:buNone/>
            </a:pPr>
            <a:r>
              <a:rPr lang="es-CO" dirty="0"/>
              <a:t>Durante el reinado de Ezequías tenemos luz sobre la centralización de los diezmos y el efecto de no </a:t>
            </a:r>
            <a:r>
              <a:rPr lang="es-CO" dirty="0" smtClean="0"/>
              <a:t>acatar </a:t>
            </a:r>
            <a:r>
              <a:rPr lang="es-CO" dirty="0"/>
              <a:t>las instrucciones divinas.  Este relato se </a:t>
            </a:r>
            <a:r>
              <a:rPr lang="es-CO" dirty="0" smtClean="0"/>
              <a:t>encuentra </a:t>
            </a:r>
            <a:r>
              <a:rPr lang="es-CO" dirty="0"/>
              <a:t>en </a:t>
            </a:r>
            <a:r>
              <a:rPr lang="es-CO" b="1" dirty="0">
                <a:solidFill>
                  <a:srgbClr val="FFFF00"/>
                </a:solidFill>
              </a:rPr>
              <a:t>2 Crónicas 31:2-19.</a:t>
            </a:r>
            <a:r>
              <a:rPr lang="es-CO" dirty="0"/>
              <a:t>  </a:t>
            </a:r>
            <a:endParaRPr lang="es-CO" dirty="0" smtClean="0"/>
          </a:p>
          <a:p>
            <a:pPr marL="68580" indent="0" algn="ctr">
              <a:buNone/>
            </a:pPr>
            <a:endParaRPr lang="es-CO" dirty="0"/>
          </a:p>
          <a:p>
            <a:pPr marL="68580" indent="0" algn="ctr">
              <a:buNone/>
            </a:pPr>
            <a:r>
              <a:rPr lang="es-CO" dirty="0" smtClean="0"/>
              <a:t>En </a:t>
            </a:r>
            <a:r>
              <a:rPr lang="es-CO" dirty="0"/>
              <a:t>respuesta al mandato del rey de "</a:t>
            </a:r>
            <a:r>
              <a:rPr lang="es-CO" b="1" u="sng" dirty="0"/>
              <a:t>dar la porción correspondiente a los sacerdotes y levitas</a:t>
            </a:r>
            <a:r>
              <a:rPr lang="es-CO" dirty="0"/>
              <a:t>" </a:t>
            </a:r>
            <a:r>
              <a:rPr lang="es-CO" dirty="0">
                <a:solidFill>
                  <a:srgbClr val="FFFF00"/>
                </a:solidFill>
              </a:rPr>
              <a:t>(ver.4), </a:t>
            </a:r>
            <a:r>
              <a:rPr lang="es-CO" b="1" dirty="0" smtClean="0"/>
              <a:t>«trajeron igualmente en abundancia el diezmo de todas las cosas» </a:t>
            </a:r>
            <a:r>
              <a:rPr lang="es-CO" dirty="0">
                <a:solidFill>
                  <a:srgbClr val="FFFF00"/>
                </a:solidFill>
              </a:rPr>
              <a:t>(ver. 5), </a:t>
            </a:r>
            <a:r>
              <a:rPr lang="es-CO" dirty="0"/>
              <a:t>comenzaron a aumentar los ingresos </a:t>
            </a:r>
            <a:r>
              <a:rPr lang="es-CO" dirty="0" smtClean="0"/>
              <a:t>a la </a:t>
            </a:r>
            <a:r>
              <a:rPr lang="es-CO" dirty="0"/>
              <a:t>tesorería del templo.</a:t>
            </a:r>
          </a:p>
          <a:p>
            <a:endParaRPr lang="es-CO" dirty="0"/>
          </a:p>
        </p:txBody>
      </p:sp>
    </p:spTree>
    <p:extLst>
      <p:ext uri="{BB962C8B-B14F-4D97-AF65-F5344CB8AC3E}">
        <p14:creationId xmlns:p14="http://schemas.microsoft.com/office/powerpoint/2010/main" val="26714642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circle(in)">
                                      <p:cBhvr>
                                        <p:cTn id="15"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76672"/>
            <a:ext cx="7772400" cy="5878888"/>
          </a:xfrm>
        </p:spPr>
        <p:txBody>
          <a:bodyPr>
            <a:normAutofit fontScale="92500" lnSpcReduction="10000"/>
          </a:bodyPr>
          <a:lstStyle/>
          <a:p>
            <a:pPr marL="68580" indent="0" algn="ctr">
              <a:buNone/>
            </a:pPr>
            <a:r>
              <a:rPr lang="es-CO" sz="3200" b="1" dirty="0"/>
              <a:t>Más adelante </a:t>
            </a:r>
            <a:r>
              <a:rPr lang="es-CO" sz="3200" b="1" dirty="0" smtClean="0"/>
              <a:t>el sacerdote Azarías dijo</a:t>
            </a:r>
            <a:r>
              <a:rPr lang="es-CO" dirty="0" smtClean="0"/>
              <a:t>:</a:t>
            </a:r>
            <a:endParaRPr lang="es-CO" dirty="0"/>
          </a:p>
          <a:p>
            <a:endParaRPr lang="es-CO" dirty="0"/>
          </a:p>
          <a:p>
            <a:pPr marL="68580" indent="0" algn="ctr">
              <a:buNone/>
            </a:pPr>
            <a:r>
              <a:rPr lang="es-CO" dirty="0" smtClean="0"/>
              <a:t>"</a:t>
            </a:r>
            <a:r>
              <a:rPr lang="es-CO" b="1" dirty="0"/>
              <a:t>Desde que comenzaron a traer las ofrendas a la casa de Jehová, hemos comido y nos hemos saciado, y nos ha sobrado mucho, porque Jehová ha bendecido a su pueblo; y ha quedado esta abundancia de provisiones</a:t>
            </a:r>
            <a:r>
              <a:rPr lang="es-CO" dirty="0"/>
              <a:t>" </a:t>
            </a:r>
            <a:r>
              <a:rPr lang="es-CO" b="1" dirty="0">
                <a:solidFill>
                  <a:srgbClr val="FFFF00"/>
                </a:solidFill>
              </a:rPr>
              <a:t>(ver. 9</a:t>
            </a:r>
            <a:r>
              <a:rPr lang="es-CO" b="1" dirty="0" smtClean="0">
                <a:solidFill>
                  <a:srgbClr val="FFFF00"/>
                </a:solidFill>
              </a:rPr>
              <a:t>)</a:t>
            </a:r>
          </a:p>
          <a:p>
            <a:endParaRPr lang="es-CO" dirty="0" smtClean="0"/>
          </a:p>
          <a:p>
            <a:pPr marL="68580" indent="0" algn="ctr">
              <a:buNone/>
            </a:pPr>
            <a:r>
              <a:rPr lang="es-CO" dirty="0" smtClean="0"/>
              <a:t>Esta </a:t>
            </a:r>
            <a:r>
              <a:rPr lang="es-CO" dirty="0"/>
              <a:t>experiencia impulso al rey a agrandar la tesorería del templo no del palacio y designo a </a:t>
            </a:r>
            <a:r>
              <a:rPr lang="es-CO" dirty="0" smtClean="0"/>
              <a:t>oficiales "</a:t>
            </a:r>
            <a:r>
              <a:rPr lang="es-CO" b="1" dirty="0"/>
              <a:t>Para distribuir fielmente las porciones, por clases, a sus hermanos, fueran grandes o pequeños</a:t>
            </a:r>
            <a:r>
              <a:rPr lang="es-CO" dirty="0"/>
              <a:t>." </a:t>
            </a:r>
            <a:r>
              <a:rPr lang="es-CO" dirty="0">
                <a:solidFill>
                  <a:srgbClr val="FFFF00"/>
                </a:solidFill>
              </a:rPr>
              <a:t>(ver 15)</a:t>
            </a:r>
          </a:p>
          <a:p>
            <a:pPr marL="68580" indent="0" algn="ctr">
              <a:buNone/>
            </a:pPr>
            <a:endParaRPr lang="es-CO" dirty="0"/>
          </a:p>
          <a:p>
            <a:endParaRPr lang="es-CO" dirty="0"/>
          </a:p>
          <a:p>
            <a:endParaRPr lang="es-CO" dirty="0"/>
          </a:p>
        </p:txBody>
      </p:sp>
    </p:spTree>
    <p:extLst>
      <p:ext uri="{BB962C8B-B14F-4D97-AF65-F5344CB8AC3E}">
        <p14:creationId xmlns:p14="http://schemas.microsoft.com/office/powerpoint/2010/main" val="408491637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7772400" cy="5950896"/>
          </a:xfrm>
        </p:spPr>
        <p:txBody>
          <a:bodyPr>
            <a:normAutofit lnSpcReduction="10000"/>
          </a:bodyPr>
          <a:lstStyle/>
          <a:p>
            <a:pPr marL="68580" indent="0" algn="ctr">
              <a:buNone/>
            </a:pPr>
            <a:r>
              <a:rPr lang="es-CO" sz="3600" b="1" dirty="0" smtClean="0"/>
              <a:t>Tiempo </a:t>
            </a:r>
            <a:r>
              <a:rPr lang="es-CO" sz="3600" b="1" dirty="0"/>
              <a:t>de los </a:t>
            </a:r>
            <a:r>
              <a:rPr lang="es-CO" sz="3600" b="1" dirty="0" smtClean="0"/>
              <a:t>Profetas</a:t>
            </a:r>
            <a:endParaRPr lang="es-CO" sz="3600" b="1" dirty="0"/>
          </a:p>
          <a:p>
            <a:pPr marL="68580" indent="0" algn="ctr">
              <a:buNone/>
            </a:pPr>
            <a:r>
              <a:rPr lang="es-CO" dirty="0"/>
              <a:t>Los profetas se caracterizaron por ser los portavoces de la verdad presente de sus tiempos.  </a:t>
            </a:r>
            <a:endParaRPr lang="es-CO" dirty="0" smtClean="0"/>
          </a:p>
          <a:p>
            <a:pPr marL="68580" indent="0" algn="ctr">
              <a:buNone/>
            </a:pPr>
            <a:r>
              <a:rPr lang="es-CO" b="1" dirty="0" smtClean="0">
                <a:solidFill>
                  <a:srgbClr val="FFFF00"/>
                </a:solidFill>
              </a:rPr>
              <a:t>Es </a:t>
            </a:r>
            <a:r>
              <a:rPr lang="es-CO" b="1" dirty="0">
                <a:solidFill>
                  <a:srgbClr val="FFFF00"/>
                </a:solidFill>
              </a:rPr>
              <a:t>interesante notar que no hay una sola evidencia bíblica que demuestre que a pesar de las apostasías del pueblo de Israel, hubiese un llamado a desviar los fondos dedicados a Dios</a:t>
            </a:r>
            <a:r>
              <a:rPr lang="es-CO" b="1" dirty="0" smtClean="0">
                <a:solidFill>
                  <a:srgbClr val="FFFF00"/>
                </a:solidFill>
              </a:rPr>
              <a:t>.</a:t>
            </a:r>
          </a:p>
          <a:p>
            <a:pPr marL="68580" indent="0" algn="ctr">
              <a:buNone/>
            </a:pPr>
            <a:endParaRPr lang="es-CO" b="1" dirty="0" smtClean="0">
              <a:solidFill>
                <a:srgbClr val="FFFF00"/>
              </a:solidFill>
            </a:endParaRPr>
          </a:p>
          <a:p>
            <a:pPr marL="68580" indent="0" algn="ctr">
              <a:buNone/>
            </a:pPr>
            <a:r>
              <a:rPr lang="es-CO" b="1" dirty="0" smtClean="0">
                <a:solidFill>
                  <a:srgbClr val="FFFF00"/>
                </a:solidFill>
              </a:rPr>
              <a:t>Nadie decía: «Yo no pago más los diezmos, por ¿¿». O dejar de asistir el templo, o tratar de dividir la iglesia por ¿¿»</a:t>
            </a:r>
            <a:endParaRPr lang="es-CO" b="1" dirty="0">
              <a:solidFill>
                <a:srgbClr val="FFFF00"/>
              </a:solidFill>
            </a:endParaRPr>
          </a:p>
          <a:p>
            <a:endParaRPr lang="es-CO" b="1" dirty="0">
              <a:solidFill>
                <a:srgbClr val="FFFF00"/>
              </a:solidFill>
            </a:endParaRPr>
          </a:p>
        </p:txBody>
      </p:sp>
    </p:spTree>
    <p:extLst>
      <p:ext uri="{BB962C8B-B14F-4D97-AF65-F5344CB8AC3E}">
        <p14:creationId xmlns:p14="http://schemas.microsoft.com/office/powerpoint/2010/main" val="40213591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7" dur="500"/>
                                        <p:tgtEl>
                                          <p:spTgt spid="3">
                                            <p:txEl>
                                              <p:pRg st="2" end="2"/>
                                            </p:txEl>
                                          </p:spTgt>
                                        </p:tgtEl>
                                      </p:cBhvr>
                                    </p:animEffect>
                                  </p:childTnLst>
                                </p:cTn>
                              </p:par>
                              <p:par>
                                <p:cTn id="28" presetID="53" presetClass="entr" presetSubtype="16"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p:cTn id="3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332656"/>
            <a:ext cx="7772400" cy="6022904"/>
          </a:xfrm>
          <a:gradFill>
            <a:gsLst>
              <a:gs pos="0">
                <a:srgbClr val="000000"/>
              </a:gs>
              <a:gs pos="20000">
                <a:srgbClr val="000040"/>
              </a:gs>
              <a:gs pos="50000">
                <a:srgbClr val="400040"/>
              </a:gs>
              <a:gs pos="75000">
                <a:srgbClr val="8F0040"/>
              </a:gs>
              <a:gs pos="89999">
                <a:srgbClr val="F27300"/>
              </a:gs>
              <a:gs pos="100000">
                <a:srgbClr val="FFBF00"/>
              </a:gs>
            </a:gsLst>
            <a:lin ang="5400000" scaled="0"/>
          </a:gradFill>
        </p:spPr>
        <p:txBody>
          <a:bodyPr>
            <a:normAutofit/>
          </a:bodyPr>
          <a:lstStyle/>
          <a:p>
            <a:pPr marL="68580" indent="0" algn="ctr">
              <a:buNone/>
            </a:pPr>
            <a:endParaRPr lang="es-CO" dirty="0" smtClean="0"/>
          </a:p>
          <a:p>
            <a:pPr marL="68580" indent="0" algn="ctr">
              <a:buNone/>
            </a:pPr>
            <a:r>
              <a:rPr lang="es-CO" b="1" dirty="0" smtClean="0"/>
              <a:t>No </a:t>
            </a:r>
            <a:r>
              <a:rPr lang="es-CO" b="1" dirty="0"/>
              <a:t>hay base bíblica para justificar el desvío de los diezmo a cualquiera persona u organización bajo el pretexto de que llevan la “verdad presente</a:t>
            </a:r>
            <a:r>
              <a:rPr lang="es-CO" b="1" dirty="0" smtClean="0"/>
              <a:t>”, o cualquier otra razón.</a:t>
            </a:r>
            <a:r>
              <a:rPr lang="es-CO" dirty="0"/>
              <a:t>	</a:t>
            </a:r>
            <a:endParaRPr lang="es-CO" dirty="0" smtClean="0"/>
          </a:p>
          <a:p>
            <a:pPr marL="68580" indent="0" algn="ctr">
              <a:buNone/>
            </a:pPr>
            <a:endParaRPr lang="es-CO" dirty="0" smtClean="0"/>
          </a:p>
          <a:p>
            <a:pPr marL="68580" indent="0" algn="ctr">
              <a:buNone/>
            </a:pPr>
            <a:r>
              <a:rPr lang="es-CO" dirty="0" smtClean="0"/>
              <a:t>No </a:t>
            </a:r>
            <a:r>
              <a:rPr lang="es-CO" dirty="0"/>
              <a:t>hay base bíblica para alegar que la apostasía parcial o total cambia los principios </a:t>
            </a:r>
            <a:r>
              <a:rPr lang="es-CO" dirty="0" smtClean="0"/>
              <a:t>bíblicos. Un </a:t>
            </a:r>
            <a:r>
              <a:rPr lang="es-CO" dirty="0"/>
              <a:t>análisis cuidadoso revelara que el pueblo de Israel vivía sus periodos de reavivamiento  y reforma era entonces cuando mas se pagaban los diezmos y las ofrendas</a:t>
            </a:r>
          </a:p>
          <a:p>
            <a:endParaRPr lang="es-CO" dirty="0"/>
          </a:p>
        </p:txBody>
      </p:sp>
    </p:spTree>
    <p:extLst>
      <p:ext uri="{BB962C8B-B14F-4D97-AF65-F5344CB8AC3E}">
        <p14:creationId xmlns:p14="http://schemas.microsoft.com/office/powerpoint/2010/main" val="8345087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332656"/>
            <a:ext cx="7772400" cy="6336704"/>
          </a:xfrm>
          <a:gradFill>
            <a:gsLst>
              <a:gs pos="0">
                <a:srgbClr val="DDEBCF"/>
              </a:gs>
              <a:gs pos="50000">
                <a:srgbClr val="9CB86E"/>
              </a:gs>
              <a:gs pos="100000">
                <a:srgbClr val="156B13"/>
              </a:gs>
            </a:gsLst>
            <a:lin ang="5400000" scaled="0"/>
          </a:gradFill>
        </p:spPr>
        <p:txBody>
          <a:bodyPr>
            <a:normAutofit/>
          </a:bodyPr>
          <a:lstStyle/>
          <a:p>
            <a:pPr marL="68580" indent="0" algn="ctr">
              <a:buNone/>
            </a:pPr>
            <a:r>
              <a:rPr lang="es-CO" sz="3600" b="1" u="sng" dirty="0" smtClean="0"/>
              <a:t>El diezmo en el tiempo del profeta Amós</a:t>
            </a:r>
            <a:endParaRPr lang="es-CO" u="sng" dirty="0"/>
          </a:p>
          <a:p>
            <a:pPr marL="68580" indent="0" algn="ctr">
              <a:buNone/>
            </a:pPr>
            <a:r>
              <a:rPr lang="es-CO" b="1" dirty="0">
                <a:solidFill>
                  <a:srgbClr val="FFFF00"/>
                </a:solidFill>
              </a:rPr>
              <a:t>Amos </a:t>
            </a:r>
            <a:r>
              <a:rPr lang="es-CO" b="1" dirty="0" smtClean="0">
                <a:solidFill>
                  <a:srgbClr val="FFFF00"/>
                </a:solidFill>
              </a:rPr>
              <a:t>4:4.</a:t>
            </a:r>
            <a:r>
              <a:rPr lang="es-CO" dirty="0" smtClean="0"/>
              <a:t> </a:t>
            </a:r>
            <a:r>
              <a:rPr lang="es-CO" dirty="0"/>
              <a:t>Entrad en Betel y pecad, multiplicad en Gilgal las transgresiones; </a:t>
            </a:r>
            <a:r>
              <a:rPr lang="es-CO" dirty="0" smtClean="0"/>
              <a:t>(y) traed </a:t>
            </a:r>
            <a:r>
              <a:rPr lang="es-CO" dirty="0"/>
              <a:t>vuestros sacrificios cada mañana, vuestros </a:t>
            </a:r>
            <a:r>
              <a:rPr lang="es-CO" b="1" u="sng" dirty="0"/>
              <a:t>diezmos</a:t>
            </a:r>
            <a:r>
              <a:rPr lang="es-CO" dirty="0"/>
              <a:t> cada tres días.</a:t>
            </a:r>
          </a:p>
          <a:p>
            <a:pPr marL="68580" indent="0" algn="ctr">
              <a:buNone/>
            </a:pPr>
            <a:endParaRPr lang="es-CO" dirty="0" smtClean="0"/>
          </a:p>
          <a:p>
            <a:pPr marL="68580" indent="0" algn="ctr">
              <a:buNone/>
            </a:pPr>
            <a:r>
              <a:rPr lang="es-CO" dirty="0" smtClean="0">
                <a:solidFill>
                  <a:srgbClr val="002060"/>
                </a:solidFill>
              </a:rPr>
              <a:t>Las </a:t>
            </a:r>
            <a:r>
              <a:rPr lang="es-CO" dirty="0">
                <a:solidFill>
                  <a:srgbClr val="002060"/>
                </a:solidFill>
              </a:rPr>
              <a:t>tribus del norte les </a:t>
            </a:r>
            <a:r>
              <a:rPr lang="es-CO" dirty="0" smtClean="0">
                <a:solidFill>
                  <a:srgbClr val="002060"/>
                </a:solidFill>
              </a:rPr>
              <a:t>encantaba </a:t>
            </a:r>
            <a:r>
              <a:rPr lang="es-CO" dirty="0">
                <a:solidFill>
                  <a:srgbClr val="002060"/>
                </a:solidFill>
              </a:rPr>
              <a:t>diezmar, sin embargo Dios estaba disgustado con ellos por sus </a:t>
            </a:r>
            <a:r>
              <a:rPr lang="es-CO" dirty="0" smtClean="0">
                <a:solidFill>
                  <a:srgbClr val="002060"/>
                </a:solidFill>
              </a:rPr>
              <a:t>injusticias. </a:t>
            </a:r>
            <a:r>
              <a:rPr lang="es-CO" b="1" u="sng" dirty="0" smtClean="0">
                <a:solidFill>
                  <a:srgbClr val="002060"/>
                </a:solidFill>
              </a:rPr>
              <a:t>Diezmar y continuar pecando no es aceptable para Dios</a:t>
            </a:r>
            <a:r>
              <a:rPr lang="es-CO" dirty="0" smtClean="0">
                <a:solidFill>
                  <a:srgbClr val="002060"/>
                </a:solidFill>
              </a:rPr>
              <a:t>.</a:t>
            </a:r>
            <a:endParaRPr lang="es-CO" u="sng" dirty="0">
              <a:solidFill>
                <a:srgbClr val="002060"/>
              </a:solidFill>
            </a:endParaRPr>
          </a:p>
          <a:p>
            <a:endParaRPr lang="es-CO" dirty="0"/>
          </a:p>
        </p:txBody>
      </p:sp>
    </p:spTree>
    <p:extLst>
      <p:ext uri="{BB962C8B-B14F-4D97-AF65-F5344CB8AC3E}">
        <p14:creationId xmlns:p14="http://schemas.microsoft.com/office/powerpoint/2010/main" val="245630055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80">
                                          <p:stCondLst>
                                            <p:cond delay="0"/>
                                          </p:stCondLst>
                                        </p:cTn>
                                        <p:tgtEl>
                                          <p:spTgt spid="3">
                                            <p:txEl>
                                              <p:pRg st="3" end="3"/>
                                            </p:txEl>
                                          </p:spTgt>
                                        </p:tgtEl>
                                      </p:cBhvr>
                                    </p:animEffect>
                                    <p:anim calcmode="lin" valueType="num">
                                      <p:cBhvr>
                                        <p:cTn id="1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3" end="3"/>
                                            </p:txEl>
                                          </p:spTgt>
                                        </p:tgtEl>
                                      </p:cBhvr>
                                      <p:to x="100000" y="60000"/>
                                    </p:animScale>
                                    <p:animScale>
                                      <p:cBhvr>
                                        <p:cTn id="22" dur="166" decel="50000">
                                          <p:stCondLst>
                                            <p:cond delay="676"/>
                                          </p:stCondLst>
                                        </p:cTn>
                                        <p:tgtEl>
                                          <p:spTgt spid="3">
                                            <p:txEl>
                                              <p:pRg st="3" end="3"/>
                                            </p:txEl>
                                          </p:spTgt>
                                        </p:tgtEl>
                                      </p:cBhvr>
                                      <p:to x="100000" y="100000"/>
                                    </p:animScale>
                                    <p:animScale>
                                      <p:cBhvr>
                                        <p:cTn id="23" dur="26">
                                          <p:stCondLst>
                                            <p:cond delay="1312"/>
                                          </p:stCondLst>
                                        </p:cTn>
                                        <p:tgtEl>
                                          <p:spTgt spid="3">
                                            <p:txEl>
                                              <p:pRg st="3" end="3"/>
                                            </p:txEl>
                                          </p:spTgt>
                                        </p:tgtEl>
                                      </p:cBhvr>
                                      <p:to x="100000" y="80000"/>
                                    </p:animScale>
                                    <p:animScale>
                                      <p:cBhvr>
                                        <p:cTn id="24" dur="166" decel="50000">
                                          <p:stCondLst>
                                            <p:cond delay="1338"/>
                                          </p:stCondLst>
                                        </p:cTn>
                                        <p:tgtEl>
                                          <p:spTgt spid="3">
                                            <p:txEl>
                                              <p:pRg st="3" end="3"/>
                                            </p:txEl>
                                          </p:spTgt>
                                        </p:tgtEl>
                                      </p:cBhvr>
                                      <p:to x="100000" y="100000"/>
                                    </p:animScale>
                                    <p:animScale>
                                      <p:cBhvr>
                                        <p:cTn id="25" dur="26">
                                          <p:stCondLst>
                                            <p:cond delay="1642"/>
                                          </p:stCondLst>
                                        </p:cTn>
                                        <p:tgtEl>
                                          <p:spTgt spid="3">
                                            <p:txEl>
                                              <p:pRg st="3" end="3"/>
                                            </p:txEl>
                                          </p:spTgt>
                                        </p:tgtEl>
                                      </p:cBhvr>
                                      <p:to x="100000" y="90000"/>
                                    </p:animScale>
                                    <p:animScale>
                                      <p:cBhvr>
                                        <p:cTn id="26" dur="166" decel="50000">
                                          <p:stCondLst>
                                            <p:cond delay="1668"/>
                                          </p:stCondLst>
                                        </p:cTn>
                                        <p:tgtEl>
                                          <p:spTgt spid="3">
                                            <p:txEl>
                                              <p:pRg st="3" end="3"/>
                                            </p:txEl>
                                          </p:spTgt>
                                        </p:tgtEl>
                                      </p:cBhvr>
                                      <p:to x="100000" y="100000"/>
                                    </p:animScale>
                                    <p:animScale>
                                      <p:cBhvr>
                                        <p:cTn id="27" dur="26">
                                          <p:stCondLst>
                                            <p:cond delay="1808"/>
                                          </p:stCondLst>
                                        </p:cTn>
                                        <p:tgtEl>
                                          <p:spTgt spid="3">
                                            <p:txEl>
                                              <p:pRg st="3" end="3"/>
                                            </p:txEl>
                                          </p:spTgt>
                                        </p:tgtEl>
                                      </p:cBhvr>
                                      <p:to x="100000" y="95000"/>
                                    </p:animScale>
                                    <p:animScale>
                                      <p:cBhvr>
                                        <p:cTn id="28"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332656"/>
            <a:ext cx="7772400" cy="6264696"/>
          </a:xfrm>
        </p:spPr>
        <p:txBody>
          <a:bodyPr>
            <a:normAutofit/>
          </a:bodyPr>
          <a:lstStyle/>
          <a:p>
            <a:pPr marL="68580" indent="0" algn="ctr">
              <a:buNone/>
            </a:pPr>
            <a:r>
              <a:rPr lang="es-CO" sz="4400" b="1" dirty="0" smtClean="0"/>
              <a:t>En tiempos de Esdras, Nehemías y Malaquías.</a:t>
            </a:r>
            <a:endParaRPr lang="es-CO" sz="4400" b="1" dirty="0"/>
          </a:p>
          <a:p>
            <a:endParaRPr lang="es-CO" dirty="0"/>
          </a:p>
          <a:p>
            <a:pPr marL="68580" indent="0" algn="ctr">
              <a:buNone/>
            </a:pPr>
            <a:r>
              <a:rPr lang="es-CO" dirty="0"/>
              <a:t>En los tiempos de Esdras y Nehemías los diezmos se </a:t>
            </a:r>
            <a:r>
              <a:rPr lang="es-CO" dirty="0" smtClean="0"/>
              <a:t>recogían </a:t>
            </a:r>
            <a:r>
              <a:rPr lang="es-CO" dirty="0"/>
              <a:t>en el templo para </a:t>
            </a:r>
            <a:r>
              <a:rPr lang="es-CO" dirty="0" smtClean="0"/>
              <a:t>sostener </a:t>
            </a:r>
            <a:r>
              <a:rPr lang="es-CO" dirty="0"/>
              <a:t>a los sacerdotes y a los </a:t>
            </a:r>
            <a:r>
              <a:rPr lang="es-CO" dirty="0" smtClean="0"/>
              <a:t>levitas. lea </a:t>
            </a:r>
            <a:r>
              <a:rPr lang="es-CO" b="1" dirty="0" smtClean="0">
                <a:solidFill>
                  <a:srgbClr val="FFFF00"/>
                </a:solidFill>
              </a:rPr>
              <a:t>( Neh. </a:t>
            </a:r>
            <a:r>
              <a:rPr lang="es-CO" b="1" dirty="0">
                <a:solidFill>
                  <a:srgbClr val="FFFF00"/>
                </a:solidFill>
              </a:rPr>
              <a:t>10:37-38; 12:44; 13:5, 12).  </a:t>
            </a:r>
          </a:p>
          <a:p>
            <a:pPr marL="68580" indent="0" algn="ctr">
              <a:buNone/>
            </a:pPr>
            <a:r>
              <a:rPr lang="es-CO" b="1" dirty="0" smtClean="0"/>
              <a:t>Pero e</a:t>
            </a:r>
            <a:r>
              <a:rPr lang="es-CO" dirty="0" smtClean="0"/>
              <a:t>l </a:t>
            </a:r>
            <a:r>
              <a:rPr lang="es-CO" dirty="0"/>
              <a:t>pueblo se olvido de </a:t>
            </a:r>
            <a:r>
              <a:rPr lang="es-CO" dirty="0" smtClean="0"/>
              <a:t>esto </a:t>
            </a:r>
            <a:r>
              <a:rPr lang="es-CO" dirty="0"/>
              <a:t>mas </a:t>
            </a:r>
            <a:r>
              <a:rPr lang="es-CO" dirty="0" smtClean="0"/>
              <a:t>adelante, note que </a:t>
            </a:r>
            <a:r>
              <a:rPr lang="es-CO" dirty="0"/>
              <a:t>Malaquías les </a:t>
            </a:r>
            <a:r>
              <a:rPr lang="es-CO" dirty="0" smtClean="0"/>
              <a:t>acusa </a:t>
            </a:r>
            <a:r>
              <a:rPr lang="es-CO" dirty="0"/>
              <a:t>de estar robándole a </a:t>
            </a:r>
            <a:r>
              <a:rPr lang="es-CO" dirty="0" smtClean="0"/>
              <a:t>Dios.</a:t>
            </a:r>
          </a:p>
          <a:p>
            <a:pPr marL="68580" indent="0" algn="ctr">
              <a:buNone/>
            </a:pPr>
            <a:r>
              <a:rPr lang="es-CO" dirty="0" smtClean="0"/>
              <a:t> </a:t>
            </a:r>
            <a:r>
              <a:rPr lang="es-CO" b="1" dirty="0">
                <a:solidFill>
                  <a:srgbClr val="FFFF00"/>
                </a:solidFill>
              </a:rPr>
              <a:t>( Mal 3:8-10</a:t>
            </a:r>
            <a:r>
              <a:rPr lang="es-CO" b="1" dirty="0" smtClean="0">
                <a:solidFill>
                  <a:srgbClr val="FFFF00"/>
                </a:solidFill>
              </a:rPr>
              <a:t>)</a:t>
            </a:r>
            <a:endParaRPr lang="es-CO" b="1" dirty="0">
              <a:solidFill>
                <a:srgbClr val="FFFF00"/>
              </a:solidFill>
            </a:endParaRPr>
          </a:p>
        </p:txBody>
      </p:sp>
    </p:spTree>
    <p:extLst>
      <p:ext uri="{BB962C8B-B14F-4D97-AF65-F5344CB8AC3E}">
        <p14:creationId xmlns:p14="http://schemas.microsoft.com/office/powerpoint/2010/main" val="77851829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124744"/>
            <a:ext cx="8748464" cy="5472608"/>
          </a:xfrm>
          <a:blipFill>
            <a:blip r:embed="rId2"/>
            <a:tile tx="0" ty="0" sx="100000" sy="100000" flip="none" algn="tl"/>
          </a:blipFill>
        </p:spPr>
        <p:txBody>
          <a:bodyPr>
            <a:normAutofit fontScale="85000" lnSpcReduction="20000"/>
          </a:bodyPr>
          <a:lstStyle/>
          <a:p>
            <a:pPr marL="68580" indent="0" algn="ctr">
              <a:buNone/>
            </a:pPr>
            <a:r>
              <a:rPr lang="es-CO" dirty="0" smtClean="0">
                <a:solidFill>
                  <a:srgbClr val="002060"/>
                </a:solidFill>
              </a:rPr>
              <a:t>Estas </a:t>
            </a:r>
            <a:r>
              <a:rPr lang="es-CO" dirty="0">
                <a:solidFill>
                  <a:srgbClr val="002060"/>
                </a:solidFill>
              </a:rPr>
              <a:t>pocas referencias bíblicas del Nuevo Testamento no menoscaban el valor del acto de diezmar ni autoriza su eliminación.  Su concepto había sido claramente </a:t>
            </a:r>
            <a:r>
              <a:rPr lang="es-CO" dirty="0" smtClean="0">
                <a:solidFill>
                  <a:srgbClr val="002060"/>
                </a:solidFill>
              </a:rPr>
              <a:t>establecido por el mismo Cristo en el A. Testamento.  </a:t>
            </a:r>
          </a:p>
          <a:p>
            <a:pPr marL="68580" indent="0" algn="ctr">
              <a:buNone/>
            </a:pPr>
            <a:endParaRPr lang="es-CO" dirty="0">
              <a:solidFill>
                <a:srgbClr val="002060"/>
              </a:solidFill>
            </a:endParaRPr>
          </a:p>
          <a:p>
            <a:pPr marL="68580" indent="0" algn="ctr">
              <a:buNone/>
            </a:pPr>
            <a:r>
              <a:rPr lang="es-CO" dirty="0" smtClean="0">
                <a:solidFill>
                  <a:srgbClr val="002060"/>
                </a:solidFill>
              </a:rPr>
              <a:t>Cristo </a:t>
            </a:r>
            <a:r>
              <a:rPr lang="es-CO" dirty="0">
                <a:solidFill>
                  <a:srgbClr val="002060"/>
                </a:solidFill>
              </a:rPr>
              <a:t>mismo no lo negó. </a:t>
            </a:r>
            <a:r>
              <a:rPr lang="es-CO" dirty="0" smtClean="0">
                <a:solidFill>
                  <a:srgbClr val="002060"/>
                </a:solidFill>
              </a:rPr>
              <a:t>Lea </a:t>
            </a:r>
            <a:r>
              <a:rPr lang="es-CO" b="1" dirty="0" smtClean="0">
                <a:solidFill>
                  <a:srgbClr val="002060"/>
                </a:solidFill>
              </a:rPr>
              <a:t>(Mat.5:17,18). </a:t>
            </a:r>
            <a:r>
              <a:rPr lang="es-CO" dirty="0">
                <a:solidFill>
                  <a:srgbClr val="002060"/>
                </a:solidFill>
              </a:rPr>
              <a:t>Como su existencia es anterior al surgimiento de la nación judía, su misión no dejar de existir con la desaparición del pueblo de Israel literal.</a:t>
            </a:r>
          </a:p>
          <a:p>
            <a:endParaRPr lang="es-CO" dirty="0">
              <a:solidFill>
                <a:srgbClr val="002060"/>
              </a:solidFill>
            </a:endParaRPr>
          </a:p>
          <a:p>
            <a:pPr marL="68580" indent="0">
              <a:buNone/>
            </a:pPr>
            <a:r>
              <a:rPr lang="es-CO" dirty="0">
                <a:solidFill>
                  <a:srgbClr val="002060"/>
                </a:solidFill>
              </a:rPr>
              <a:t>Con el incidente del fariseo, el énfasis se vuelve al mismo que Amos había establecido.  </a:t>
            </a:r>
            <a:r>
              <a:rPr lang="es-CO" dirty="0" smtClean="0">
                <a:solidFill>
                  <a:srgbClr val="002060"/>
                </a:solidFill>
              </a:rPr>
              <a:t>El </a:t>
            </a:r>
            <a:r>
              <a:rPr lang="es-CO" dirty="0">
                <a:solidFill>
                  <a:srgbClr val="002060"/>
                </a:solidFill>
              </a:rPr>
              <a:t>acto de diezmar no es para agradar a Dios sino una muestra de nuestra obediencia y de reconocimiento de que El es el dador de todo y dueño de </a:t>
            </a:r>
            <a:r>
              <a:rPr lang="es-CO" dirty="0" smtClean="0">
                <a:solidFill>
                  <a:srgbClr val="002060"/>
                </a:solidFill>
              </a:rPr>
              <a:t>todo. Lea </a:t>
            </a:r>
            <a:r>
              <a:rPr lang="es-CO" b="1" dirty="0" smtClean="0">
                <a:solidFill>
                  <a:srgbClr val="002060"/>
                </a:solidFill>
              </a:rPr>
              <a:t>(Juan 14:15).</a:t>
            </a:r>
            <a:endParaRPr lang="es-CO" b="1" dirty="0">
              <a:solidFill>
                <a:srgbClr val="002060"/>
              </a:solidFill>
            </a:endParaRPr>
          </a:p>
        </p:txBody>
      </p:sp>
      <p:sp>
        <p:nvSpPr>
          <p:cNvPr id="2" name="1 Rectángulo"/>
          <p:cNvSpPr/>
          <p:nvPr/>
        </p:nvSpPr>
        <p:spPr>
          <a:xfrm>
            <a:off x="539552" y="188640"/>
            <a:ext cx="8424936" cy="800219"/>
          </a:xfrm>
          <a:prstGeom prst="rect">
            <a:avLst/>
          </a:prstGeom>
        </p:spPr>
        <p:txBody>
          <a:bodyPr wrap="square">
            <a:spAutoFit/>
          </a:bodyPr>
          <a:lstStyle/>
          <a:p>
            <a:pPr algn="ctr"/>
            <a:r>
              <a:rPr lang="es-CO" sz="2800" b="1" dirty="0"/>
              <a:t>Q</a:t>
            </a:r>
            <a:r>
              <a:rPr lang="es-CO" sz="2800" b="1" dirty="0" smtClean="0"/>
              <a:t>ue </a:t>
            </a:r>
            <a:r>
              <a:rPr lang="es-CO" sz="2800" b="1" dirty="0"/>
              <a:t>dijo el Autor del </a:t>
            </a:r>
            <a:r>
              <a:rPr lang="es-CO" sz="2800" b="1" dirty="0" smtClean="0"/>
              <a:t>diezmo </a:t>
            </a:r>
            <a:r>
              <a:rPr lang="es-CO" sz="2800" b="1" dirty="0"/>
              <a:t>en el Nuevo Testamento</a:t>
            </a:r>
          </a:p>
          <a:p>
            <a:endParaRPr lang="es-CO" dirty="0"/>
          </a:p>
        </p:txBody>
      </p:sp>
    </p:spTree>
    <p:extLst>
      <p:ext uri="{BB962C8B-B14F-4D97-AF65-F5344CB8AC3E}">
        <p14:creationId xmlns:p14="http://schemas.microsoft.com/office/powerpoint/2010/main" val="38366717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heel(1)">
                                      <p:cBhvr>
                                        <p:cTn id="14" dur="20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80">
                                          <p:stCondLst>
                                            <p:cond delay="0"/>
                                          </p:stCondLst>
                                        </p:cTn>
                                        <p:tgtEl>
                                          <p:spTgt spid="3">
                                            <p:txEl>
                                              <p:pRg st="4" end="4"/>
                                            </p:txEl>
                                          </p:spTgt>
                                        </p:tgtEl>
                                      </p:cBhvr>
                                    </p:animEffect>
                                    <p:anim calcmode="lin" valueType="num">
                                      <p:cBhvr>
                                        <p:cTn id="2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5" dur="26">
                                          <p:stCondLst>
                                            <p:cond delay="650"/>
                                          </p:stCondLst>
                                        </p:cTn>
                                        <p:tgtEl>
                                          <p:spTgt spid="3">
                                            <p:txEl>
                                              <p:pRg st="4" end="4"/>
                                            </p:txEl>
                                          </p:spTgt>
                                        </p:tgtEl>
                                      </p:cBhvr>
                                      <p:to x="100000" y="60000"/>
                                    </p:animScale>
                                    <p:animScale>
                                      <p:cBhvr>
                                        <p:cTn id="26" dur="166" decel="50000">
                                          <p:stCondLst>
                                            <p:cond delay="676"/>
                                          </p:stCondLst>
                                        </p:cTn>
                                        <p:tgtEl>
                                          <p:spTgt spid="3">
                                            <p:txEl>
                                              <p:pRg st="4" end="4"/>
                                            </p:txEl>
                                          </p:spTgt>
                                        </p:tgtEl>
                                      </p:cBhvr>
                                      <p:to x="100000" y="100000"/>
                                    </p:animScale>
                                    <p:animScale>
                                      <p:cBhvr>
                                        <p:cTn id="27" dur="26">
                                          <p:stCondLst>
                                            <p:cond delay="1312"/>
                                          </p:stCondLst>
                                        </p:cTn>
                                        <p:tgtEl>
                                          <p:spTgt spid="3">
                                            <p:txEl>
                                              <p:pRg st="4" end="4"/>
                                            </p:txEl>
                                          </p:spTgt>
                                        </p:tgtEl>
                                      </p:cBhvr>
                                      <p:to x="100000" y="80000"/>
                                    </p:animScale>
                                    <p:animScale>
                                      <p:cBhvr>
                                        <p:cTn id="28" dur="166" decel="50000">
                                          <p:stCondLst>
                                            <p:cond delay="1338"/>
                                          </p:stCondLst>
                                        </p:cTn>
                                        <p:tgtEl>
                                          <p:spTgt spid="3">
                                            <p:txEl>
                                              <p:pRg st="4" end="4"/>
                                            </p:txEl>
                                          </p:spTgt>
                                        </p:tgtEl>
                                      </p:cBhvr>
                                      <p:to x="100000" y="100000"/>
                                    </p:animScale>
                                    <p:animScale>
                                      <p:cBhvr>
                                        <p:cTn id="29" dur="26">
                                          <p:stCondLst>
                                            <p:cond delay="1642"/>
                                          </p:stCondLst>
                                        </p:cTn>
                                        <p:tgtEl>
                                          <p:spTgt spid="3">
                                            <p:txEl>
                                              <p:pRg st="4" end="4"/>
                                            </p:txEl>
                                          </p:spTgt>
                                        </p:tgtEl>
                                      </p:cBhvr>
                                      <p:to x="100000" y="90000"/>
                                    </p:animScale>
                                    <p:animScale>
                                      <p:cBhvr>
                                        <p:cTn id="30" dur="166" decel="50000">
                                          <p:stCondLst>
                                            <p:cond delay="1668"/>
                                          </p:stCondLst>
                                        </p:cTn>
                                        <p:tgtEl>
                                          <p:spTgt spid="3">
                                            <p:txEl>
                                              <p:pRg st="4" end="4"/>
                                            </p:txEl>
                                          </p:spTgt>
                                        </p:tgtEl>
                                      </p:cBhvr>
                                      <p:to x="100000" y="100000"/>
                                    </p:animScale>
                                    <p:animScale>
                                      <p:cBhvr>
                                        <p:cTn id="31" dur="26">
                                          <p:stCondLst>
                                            <p:cond delay="1808"/>
                                          </p:stCondLst>
                                        </p:cTn>
                                        <p:tgtEl>
                                          <p:spTgt spid="3">
                                            <p:txEl>
                                              <p:pRg st="4" end="4"/>
                                            </p:txEl>
                                          </p:spTgt>
                                        </p:tgtEl>
                                      </p:cBhvr>
                                      <p:to x="100000" y="95000"/>
                                    </p:animScale>
                                    <p:animScale>
                                      <p:cBhvr>
                                        <p:cTn id="3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188640"/>
            <a:ext cx="7772400" cy="6552728"/>
          </a:xfrm>
        </p:spPr>
        <p:txBody>
          <a:bodyPr>
            <a:normAutofit fontScale="92500" lnSpcReduction="10000"/>
          </a:bodyPr>
          <a:lstStyle/>
          <a:p>
            <a:pPr marL="68580" indent="0" algn="ctr">
              <a:buNone/>
            </a:pPr>
            <a:r>
              <a:rPr lang="es-CO" dirty="0" smtClean="0"/>
              <a:t>Les dijo: «Mas </a:t>
            </a:r>
            <a:r>
              <a:rPr lang="es-CO" dirty="0"/>
              <a:t>¡ay de vosotros, fariseos!, porque pagáis el </a:t>
            </a:r>
            <a:r>
              <a:rPr lang="es-CO" b="1" u="sng" dirty="0"/>
              <a:t>diezmo</a:t>
            </a:r>
            <a:r>
              <a:rPr lang="es-CO" dirty="0"/>
              <a:t> de la menta y la ruda y toda clase de hortaliza, y sin embargo pasáis por alto la justicia y el amor de Dios; </a:t>
            </a:r>
            <a:r>
              <a:rPr lang="es-CO" b="1" u="sng" dirty="0"/>
              <a:t>pero esto es lo que debíais haber practicado sin descuidar lo </a:t>
            </a:r>
            <a:r>
              <a:rPr lang="es-CO" b="1" u="sng" dirty="0" smtClean="0"/>
              <a:t>otro</a:t>
            </a:r>
            <a:r>
              <a:rPr lang="es-CO" dirty="0" smtClean="0"/>
              <a:t>».  </a:t>
            </a:r>
            <a:r>
              <a:rPr lang="es-CO" b="1" dirty="0">
                <a:solidFill>
                  <a:srgbClr val="FFFF00"/>
                </a:solidFill>
              </a:rPr>
              <a:t>Lucas </a:t>
            </a:r>
            <a:r>
              <a:rPr lang="es-CO" b="1" dirty="0" smtClean="0">
                <a:solidFill>
                  <a:srgbClr val="FFFF00"/>
                </a:solidFill>
              </a:rPr>
              <a:t>11:42. </a:t>
            </a:r>
            <a:endParaRPr lang="es-CO" b="1" dirty="0">
              <a:solidFill>
                <a:srgbClr val="FFFF00"/>
              </a:solidFill>
            </a:endParaRPr>
          </a:p>
          <a:p>
            <a:pPr marL="68580" indent="0" algn="ctr">
              <a:buNone/>
            </a:pPr>
            <a:r>
              <a:rPr lang="es-CO" dirty="0" smtClean="0"/>
              <a:t>El hombre de la parábola decía: «Ayuno </a:t>
            </a:r>
            <a:r>
              <a:rPr lang="es-CO" dirty="0"/>
              <a:t>dos veces a la semana, doy </a:t>
            </a:r>
            <a:r>
              <a:rPr lang="es-CO" b="1" u="sng" dirty="0"/>
              <a:t>diezmos</a:t>
            </a:r>
            <a:r>
              <a:rPr lang="es-CO" dirty="0"/>
              <a:t> de todo lo que </a:t>
            </a:r>
            <a:r>
              <a:rPr lang="es-CO" dirty="0" smtClean="0"/>
              <a:t>gano».  </a:t>
            </a:r>
            <a:r>
              <a:rPr lang="es-CO" b="1" dirty="0">
                <a:solidFill>
                  <a:srgbClr val="FFFF00"/>
                </a:solidFill>
              </a:rPr>
              <a:t>Lucas 18:12 </a:t>
            </a:r>
          </a:p>
          <a:p>
            <a:pPr marL="68580" indent="0" algn="ctr">
              <a:buNone/>
            </a:pPr>
            <a:r>
              <a:rPr lang="es-CO" dirty="0" smtClean="0"/>
              <a:t>«¡</a:t>
            </a:r>
            <a:r>
              <a:rPr lang="es-CO" dirty="0"/>
              <a:t>Ay de vosotros, escribas y fariseos, hipócritas!, porque pagáis el </a:t>
            </a:r>
            <a:r>
              <a:rPr lang="es-CO" b="1" u="sng" dirty="0"/>
              <a:t>diezm</a:t>
            </a:r>
            <a:r>
              <a:rPr lang="es-CO" dirty="0"/>
              <a:t>o de la menta, del eneldo y del comino, y habéis descuidado los preceptos de más peso de la ley: la justicia, la misericordia y la fidelidad; y éstas son las cosas que debíais haber hecho, </a:t>
            </a:r>
            <a:r>
              <a:rPr lang="es-CO" b="1" u="sng" dirty="0" smtClean="0"/>
              <a:t>SIN DESCUIDAR AQUÉLLAS</a:t>
            </a:r>
            <a:r>
              <a:rPr lang="es-CO" dirty="0" smtClean="0"/>
              <a:t>».</a:t>
            </a:r>
          </a:p>
          <a:p>
            <a:pPr marL="68580" indent="0" algn="ctr">
              <a:buNone/>
            </a:pPr>
            <a:r>
              <a:rPr lang="es-CO" dirty="0" smtClean="0"/>
              <a:t>  </a:t>
            </a:r>
            <a:r>
              <a:rPr lang="es-CO" b="1" dirty="0">
                <a:solidFill>
                  <a:srgbClr val="FFFF00"/>
                </a:solidFill>
              </a:rPr>
              <a:t>Mateo </a:t>
            </a:r>
            <a:r>
              <a:rPr lang="es-CO" b="1" dirty="0" smtClean="0">
                <a:solidFill>
                  <a:srgbClr val="FFFF00"/>
                </a:solidFill>
              </a:rPr>
              <a:t>23:23.</a:t>
            </a:r>
            <a:endParaRPr lang="es-CO" b="1" dirty="0">
              <a:solidFill>
                <a:srgbClr val="FFFF00"/>
              </a:solidFill>
            </a:endParaRPr>
          </a:p>
          <a:p>
            <a:endParaRPr lang="es-CO" b="1" dirty="0">
              <a:solidFill>
                <a:srgbClr val="FFFF00"/>
              </a:solidFill>
            </a:endParaRPr>
          </a:p>
        </p:txBody>
      </p:sp>
    </p:spTree>
    <p:extLst>
      <p:ext uri="{BB962C8B-B14F-4D97-AF65-F5344CB8AC3E}">
        <p14:creationId xmlns:p14="http://schemas.microsoft.com/office/powerpoint/2010/main" val="252711974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80">
                                          <p:stCondLst>
                                            <p:cond delay="0"/>
                                          </p:stCondLst>
                                        </p:cTn>
                                        <p:tgtEl>
                                          <p:spTgt spid="3">
                                            <p:txEl>
                                              <p:pRg st="3" end="3"/>
                                            </p:txEl>
                                          </p:spTgt>
                                        </p:tgtEl>
                                      </p:cBhvr>
                                    </p:animEffect>
                                    <p:anim calcmode="lin" valueType="num">
                                      <p:cBhvr>
                                        <p:cTn id="3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3" end="3"/>
                                            </p:txEl>
                                          </p:spTgt>
                                        </p:tgtEl>
                                      </p:cBhvr>
                                      <p:to x="100000" y="60000"/>
                                    </p:animScale>
                                    <p:animScale>
                                      <p:cBhvr>
                                        <p:cTn id="38" dur="166" decel="50000">
                                          <p:stCondLst>
                                            <p:cond delay="676"/>
                                          </p:stCondLst>
                                        </p:cTn>
                                        <p:tgtEl>
                                          <p:spTgt spid="3">
                                            <p:txEl>
                                              <p:pRg st="3" end="3"/>
                                            </p:txEl>
                                          </p:spTgt>
                                        </p:tgtEl>
                                      </p:cBhvr>
                                      <p:to x="100000" y="100000"/>
                                    </p:animScale>
                                    <p:animScale>
                                      <p:cBhvr>
                                        <p:cTn id="39" dur="26">
                                          <p:stCondLst>
                                            <p:cond delay="1312"/>
                                          </p:stCondLst>
                                        </p:cTn>
                                        <p:tgtEl>
                                          <p:spTgt spid="3">
                                            <p:txEl>
                                              <p:pRg st="3" end="3"/>
                                            </p:txEl>
                                          </p:spTgt>
                                        </p:tgtEl>
                                      </p:cBhvr>
                                      <p:to x="100000" y="80000"/>
                                    </p:animScale>
                                    <p:animScale>
                                      <p:cBhvr>
                                        <p:cTn id="40" dur="166" decel="50000">
                                          <p:stCondLst>
                                            <p:cond delay="1338"/>
                                          </p:stCondLst>
                                        </p:cTn>
                                        <p:tgtEl>
                                          <p:spTgt spid="3">
                                            <p:txEl>
                                              <p:pRg st="3" end="3"/>
                                            </p:txEl>
                                          </p:spTgt>
                                        </p:tgtEl>
                                      </p:cBhvr>
                                      <p:to x="100000" y="100000"/>
                                    </p:animScale>
                                    <p:animScale>
                                      <p:cBhvr>
                                        <p:cTn id="41" dur="26">
                                          <p:stCondLst>
                                            <p:cond delay="1642"/>
                                          </p:stCondLst>
                                        </p:cTn>
                                        <p:tgtEl>
                                          <p:spTgt spid="3">
                                            <p:txEl>
                                              <p:pRg st="3" end="3"/>
                                            </p:txEl>
                                          </p:spTgt>
                                        </p:tgtEl>
                                      </p:cBhvr>
                                      <p:to x="100000" y="90000"/>
                                    </p:animScale>
                                    <p:animScale>
                                      <p:cBhvr>
                                        <p:cTn id="42" dur="166" decel="50000">
                                          <p:stCondLst>
                                            <p:cond delay="1668"/>
                                          </p:stCondLst>
                                        </p:cTn>
                                        <p:tgtEl>
                                          <p:spTgt spid="3">
                                            <p:txEl>
                                              <p:pRg st="3" end="3"/>
                                            </p:txEl>
                                          </p:spTgt>
                                        </p:tgtEl>
                                      </p:cBhvr>
                                      <p:to x="100000" y="100000"/>
                                    </p:animScale>
                                    <p:animScale>
                                      <p:cBhvr>
                                        <p:cTn id="43" dur="26">
                                          <p:stCondLst>
                                            <p:cond delay="1808"/>
                                          </p:stCondLst>
                                        </p:cTn>
                                        <p:tgtEl>
                                          <p:spTgt spid="3">
                                            <p:txEl>
                                              <p:pRg st="3" end="3"/>
                                            </p:txEl>
                                          </p:spTgt>
                                        </p:tgtEl>
                                      </p:cBhvr>
                                      <p:to x="100000" y="95000"/>
                                    </p:animScale>
                                    <p:animScale>
                                      <p:cBhvr>
                                        <p:cTn id="4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332656"/>
            <a:ext cx="7772400" cy="792088"/>
          </a:xfrm>
        </p:spPr>
        <p:txBody>
          <a:bodyPr>
            <a:normAutofit/>
          </a:bodyPr>
          <a:lstStyle/>
          <a:p>
            <a:pPr marL="68580" indent="0" algn="ctr">
              <a:buNone/>
            </a:pPr>
            <a:r>
              <a:rPr lang="es-CO" sz="4500" b="1" dirty="0"/>
              <a:t>El </a:t>
            </a:r>
            <a:r>
              <a:rPr lang="es-CO" sz="4500" b="1" dirty="0" smtClean="0"/>
              <a:t>apóstol Pablo como dice:</a:t>
            </a:r>
            <a:endParaRPr lang="es-CO" sz="4500" b="1" dirty="0"/>
          </a:p>
        </p:txBody>
      </p:sp>
      <p:graphicFrame>
        <p:nvGraphicFramePr>
          <p:cNvPr id="4" name="3 Diagrama"/>
          <p:cNvGraphicFramePr/>
          <p:nvPr>
            <p:extLst>
              <p:ext uri="{D42A27DB-BD31-4B8C-83A1-F6EECF244321}">
                <p14:modId xmlns:p14="http://schemas.microsoft.com/office/powerpoint/2010/main" val="1702160978"/>
              </p:ext>
            </p:extLst>
          </p:nvPr>
        </p:nvGraphicFramePr>
        <p:xfrm>
          <a:off x="539552" y="1556792"/>
          <a:ext cx="8280920"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008409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0"/>
            <a:ext cx="8496944" cy="6858000"/>
          </a:xfrm>
        </p:spPr>
        <p:txBody>
          <a:bodyPr>
            <a:noAutofit/>
          </a:bodyPr>
          <a:lstStyle/>
          <a:p>
            <a:pPr marL="68580" indent="0" algn="ctr">
              <a:buNone/>
            </a:pPr>
            <a:r>
              <a:rPr lang="es-CO" sz="2400" dirty="0"/>
              <a:t>"</a:t>
            </a:r>
            <a:r>
              <a:rPr lang="es-CO" sz="2400" b="1" dirty="0"/>
              <a:t>Contra los que me acusan, esta es mi defensa </a:t>
            </a:r>
            <a:r>
              <a:rPr lang="es-CO" sz="2400" b="1" dirty="0" smtClean="0"/>
              <a:t>…¿</a:t>
            </a:r>
            <a:r>
              <a:rPr lang="es-CO" sz="2400" b="1" dirty="0"/>
              <a:t>Quién fue jamás soldado a sus propias expensas</a:t>
            </a:r>
            <a:r>
              <a:rPr lang="es-CO" sz="2400" dirty="0"/>
              <a:t>? </a:t>
            </a:r>
            <a:endParaRPr lang="es-CO" sz="2400" dirty="0" smtClean="0"/>
          </a:p>
          <a:p>
            <a:pPr marL="68580" indent="0" algn="ctr">
              <a:buNone/>
            </a:pPr>
            <a:endParaRPr lang="es-CO" sz="2400" dirty="0" smtClean="0"/>
          </a:p>
          <a:p>
            <a:pPr marL="68580" indent="0" algn="ctr">
              <a:buNone/>
            </a:pPr>
            <a:r>
              <a:rPr lang="es-CO" sz="2400" dirty="0" smtClean="0"/>
              <a:t>¿</a:t>
            </a:r>
            <a:r>
              <a:rPr lang="es-CO" sz="2400" b="1" dirty="0"/>
              <a:t>Quién planta viña y no come de su fruto</a:t>
            </a:r>
            <a:r>
              <a:rPr lang="es-CO" sz="2400" dirty="0" smtClean="0"/>
              <a:t>?</a:t>
            </a:r>
          </a:p>
          <a:p>
            <a:pPr marL="68580" indent="0" algn="ctr">
              <a:buNone/>
            </a:pPr>
            <a:r>
              <a:rPr lang="es-CO" sz="2400" dirty="0" smtClean="0"/>
              <a:t> </a:t>
            </a:r>
            <a:r>
              <a:rPr lang="es-CO" sz="2400" dirty="0"/>
              <a:t>¿O quién apacienta el rebaño, y no toma de la leche del rebaño</a:t>
            </a:r>
            <a:r>
              <a:rPr lang="es-CO" sz="2400" dirty="0" smtClean="0"/>
              <a:t>?</a:t>
            </a:r>
          </a:p>
          <a:p>
            <a:pPr marL="68580" indent="0" algn="ctr">
              <a:buNone/>
            </a:pPr>
            <a:r>
              <a:rPr lang="es-CO" sz="2400" dirty="0" smtClean="0"/>
              <a:t> </a:t>
            </a:r>
          </a:p>
          <a:p>
            <a:pPr marL="68580" indent="0" algn="ctr">
              <a:buNone/>
            </a:pPr>
            <a:r>
              <a:rPr lang="es-CO" sz="2400" dirty="0" smtClean="0"/>
              <a:t>¿</a:t>
            </a:r>
            <a:r>
              <a:rPr lang="es-CO" sz="2400" dirty="0"/>
              <a:t>Digo yo esto sólo como hombre</a:t>
            </a:r>
            <a:r>
              <a:rPr lang="es-CO" sz="2400" dirty="0" smtClean="0"/>
              <a:t>?</a:t>
            </a:r>
          </a:p>
          <a:p>
            <a:pPr marL="68580" indent="0" algn="ctr">
              <a:buNone/>
            </a:pPr>
            <a:r>
              <a:rPr lang="es-CO" sz="2400" dirty="0" smtClean="0"/>
              <a:t> </a:t>
            </a:r>
            <a:r>
              <a:rPr lang="es-CO" sz="2400" dirty="0"/>
              <a:t>¿No dice esto también la ley?. . . Si nosotros sembramos entre vosotros lo espiritual, ¿es gran cosa si segáremos de vosotros lo material?. . </a:t>
            </a:r>
            <a:r>
              <a:rPr lang="es-CO" sz="2400" dirty="0" smtClean="0"/>
              <a:t>.</a:t>
            </a:r>
          </a:p>
          <a:p>
            <a:pPr marL="68580" indent="0">
              <a:buNone/>
            </a:pPr>
            <a:endParaRPr lang="es-CO" sz="2400" dirty="0" smtClean="0"/>
          </a:p>
          <a:p>
            <a:pPr marL="68580" indent="0">
              <a:buNone/>
            </a:pPr>
            <a:r>
              <a:rPr lang="es-CO" sz="2400" dirty="0" smtClean="0"/>
              <a:t> </a:t>
            </a:r>
            <a:r>
              <a:rPr lang="es-CO" sz="2400" dirty="0"/>
              <a:t>¿No sabéis que los que trabajan en las cosas sagradas comen del templo, y que los que sirven al altar, del altar participan</a:t>
            </a:r>
            <a:r>
              <a:rPr lang="es-CO" sz="2400" dirty="0" smtClean="0"/>
              <a:t>?</a:t>
            </a:r>
          </a:p>
          <a:p>
            <a:pPr marL="68580" indent="0" algn="ctr">
              <a:buNone/>
            </a:pPr>
            <a:r>
              <a:rPr lang="es-CO" sz="2400" dirty="0" smtClean="0"/>
              <a:t>. </a:t>
            </a:r>
            <a:r>
              <a:rPr lang="es-CO" sz="2400" dirty="0"/>
              <a:t>. . Así también ordenó el Señor a los que anuncian el evangelio, que vivan del </a:t>
            </a:r>
            <a:r>
              <a:rPr lang="es-CO" sz="2400" dirty="0" smtClean="0"/>
              <a:t>evangelio».</a:t>
            </a:r>
          </a:p>
          <a:p>
            <a:pPr marL="68580" indent="0" algn="ctr">
              <a:buNone/>
            </a:pPr>
            <a:r>
              <a:rPr lang="es-CO" sz="2400" dirty="0" smtClean="0"/>
              <a:t> Lea </a:t>
            </a:r>
            <a:r>
              <a:rPr lang="es-CO" sz="2400" b="1" dirty="0" smtClean="0">
                <a:solidFill>
                  <a:srgbClr val="FFFF00"/>
                </a:solidFill>
              </a:rPr>
              <a:t>(1 </a:t>
            </a:r>
            <a:r>
              <a:rPr lang="es-CO" sz="2400" b="1" dirty="0">
                <a:solidFill>
                  <a:srgbClr val="FFFF00"/>
                </a:solidFill>
              </a:rPr>
              <a:t>Corintios 9:3, 7-8, 11, 13, </a:t>
            </a:r>
            <a:r>
              <a:rPr lang="es-CO" sz="2400" b="1" dirty="0" smtClean="0">
                <a:solidFill>
                  <a:srgbClr val="FFFF00"/>
                </a:solidFill>
              </a:rPr>
              <a:t>14).</a:t>
            </a:r>
            <a:endParaRPr lang="es-CO" sz="2400" b="1" dirty="0">
              <a:solidFill>
                <a:srgbClr val="FFFF00"/>
              </a:solidFill>
            </a:endParaRPr>
          </a:p>
        </p:txBody>
      </p:sp>
    </p:spTree>
    <p:extLst>
      <p:ext uri="{BB962C8B-B14F-4D97-AF65-F5344CB8AC3E}">
        <p14:creationId xmlns:p14="http://schemas.microsoft.com/office/powerpoint/2010/main" val="23361625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circle(in)">
                                      <p:cBhvr>
                                        <p:cTn id="21" dur="2000"/>
                                        <p:tgtEl>
                                          <p:spTgt spid="3">
                                            <p:txEl>
                                              <p:pRg st="5" end="5"/>
                                            </p:txEl>
                                          </p:spTgt>
                                        </p:tgtEl>
                                      </p:cBhvr>
                                    </p:animEffect>
                                  </p:childTnLst>
                                </p:cTn>
                              </p:par>
                              <p:par>
                                <p:cTn id="22" presetID="6" presetClass="entr" presetSubtype="16"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circle(in)">
                                      <p:cBhvr>
                                        <p:cTn id="24" dur="2000"/>
                                        <p:tgtEl>
                                          <p:spTgt spid="3">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 calcmode="lin" valueType="num">
                                      <p:cBhvr>
                                        <p:cTn id="29"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31" dur="500"/>
                                        <p:tgtEl>
                                          <p:spTgt spid="3">
                                            <p:txEl>
                                              <p:pRg st="8" end="8"/>
                                            </p:txEl>
                                          </p:spTgt>
                                        </p:tgtEl>
                                      </p:cBhvr>
                                    </p:animEffect>
                                  </p:childTnLst>
                                </p:cTn>
                              </p:par>
                              <p:par>
                                <p:cTn id="32" presetID="53" presetClass="entr" presetSubtype="16" fill="hold"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 calcmode="lin" valueType="num">
                                      <p:cBhvr>
                                        <p:cTn id="34"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36" dur="500"/>
                                        <p:tgtEl>
                                          <p:spTgt spid="3">
                                            <p:txEl>
                                              <p:pRg st="9" end="9"/>
                                            </p:txEl>
                                          </p:spTgt>
                                        </p:tgtEl>
                                      </p:cBhvr>
                                    </p:animEffect>
                                  </p:childTnLst>
                                </p:cTn>
                              </p:par>
                              <p:par>
                                <p:cTn id="37" presetID="53" presetClass="entr" presetSubtype="16" fill="hold" nodeType="with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anim calcmode="lin" valueType="num">
                                      <p:cBhvr>
                                        <p:cTn id="39"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4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260648"/>
            <a:ext cx="8352928" cy="6408712"/>
          </a:xfrm>
          <a:blipFill>
            <a:blip r:embed="rId2"/>
            <a:tile tx="0" ty="0" sx="100000" sy="100000" flip="none" algn="tl"/>
          </a:blipFill>
        </p:spPr>
        <p:txBody>
          <a:bodyPr>
            <a:normAutofit fontScale="92500" lnSpcReduction="10000"/>
          </a:bodyPr>
          <a:lstStyle/>
          <a:p>
            <a:pPr marL="68580" indent="0" algn="ctr">
              <a:buNone/>
            </a:pPr>
            <a:r>
              <a:rPr lang="es-CO" sz="3200" b="1" dirty="0" smtClean="0">
                <a:solidFill>
                  <a:srgbClr val="002060"/>
                </a:solidFill>
              </a:rPr>
              <a:t>Pablo </a:t>
            </a:r>
            <a:r>
              <a:rPr lang="es-CO" sz="3200" b="1" dirty="0">
                <a:solidFill>
                  <a:srgbClr val="002060"/>
                </a:solidFill>
              </a:rPr>
              <a:t>anuncia aquí los </a:t>
            </a:r>
            <a:r>
              <a:rPr lang="es-CO" sz="3200" b="1" dirty="0" smtClean="0">
                <a:solidFill>
                  <a:srgbClr val="002060"/>
                </a:solidFill>
              </a:rPr>
              <a:t>principios que </a:t>
            </a:r>
            <a:r>
              <a:rPr lang="es-CO" sz="3200" b="1" dirty="0">
                <a:solidFill>
                  <a:srgbClr val="002060"/>
                </a:solidFill>
              </a:rPr>
              <a:t>se deben seguir cuando se considera a alguna </a:t>
            </a:r>
            <a:r>
              <a:rPr lang="es-CO" sz="3200" b="1" dirty="0" smtClean="0">
                <a:solidFill>
                  <a:srgbClr val="002060"/>
                </a:solidFill>
              </a:rPr>
              <a:t>persona</a:t>
            </a:r>
            <a:r>
              <a:rPr lang="es-CO" dirty="0" smtClean="0">
                <a:solidFill>
                  <a:srgbClr val="002060"/>
                </a:solidFill>
              </a:rPr>
              <a:t>. </a:t>
            </a:r>
            <a:endParaRPr lang="es-CO" dirty="0">
              <a:solidFill>
                <a:srgbClr val="002060"/>
              </a:solidFill>
            </a:endParaRPr>
          </a:p>
          <a:p>
            <a:pPr marL="68580" indent="0">
              <a:buNone/>
            </a:pPr>
            <a:r>
              <a:rPr lang="es-CO" dirty="0">
                <a:solidFill>
                  <a:srgbClr val="002060"/>
                </a:solidFill>
              </a:rPr>
              <a:t> </a:t>
            </a:r>
            <a:r>
              <a:rPr lang="es-CO" dirty="0" smtClean="0">
                <a:solidFill>
                  <a:srgbClr val="002060"/>
                </a:solidFill>
              </a:rPr>
              <a:t>            </a:t>
            </a:r>
            <a:endParaRPr lang="es-CO" dirty="0" smtClean="0">
              <a:solidFill>
                <a:srgbClr val="002060"/>
              </a:solidFill>
            </a:endParaRPr>
          </a:p>
          <a:p>
            <a:pPr marL="68580" indent="0">
              <a:buNone/>
            </a:pPr>
            <a:r>
              <a:rPr lang="es-CO" b="1" u="sng" dirty="0" smtClean="0">
                <a:solidFill>
                  <a:srgbClr val="002060"/>
                </a:solidFill>
              </a:rPr>
              <a:t>Los </a:t>
            </a:r>
            <a:r>
              <a:rPr lang="es-CO" b="1" u="sng" dirty="0">
                <a:solidFill>
                  <a:srgbClr val="002060"/>
                </a:solidFill>
              </a:rPr>
              <a:t>que siembran </a:t>
            </a:r>
            <a:r>
              <a:rPr lang="es-CO" b="1" u="sng" dirty="0" smtClean="0">
                <a:solidFill>
                  <a:srgbClr val="002060"/>
                </a:solidFill>
              </a:rPr>
              <a:t>espiritualmente:</a:t>
            </a:r>
            <a:endParaRPr lang="es-CO" b="1" u="sng" dirty="0">
              <a:solidFill>
                <a:srgbClr val="002060"/>
              </a:solidFill>
            </a:endParaRPr>
          </a:p>
          <a:p>
            <a:r>
              <a:rPr lang="es-CO" dirty="0" smtClean="0">
                <a:solidFill>
                  <a:srgbClr val="002060"/>
                </a:solidFill>
              </a:rPr>
              <a:t>Han </a:t>
            </a:r>
            <a:r>
              <a:rPr lang="es-CO" dirty="0">
                <a:solidFill>
                  <a:srgbClr val="002060"/>
                </a:solidFill>
              </a:rPr>
              <a:t>sido elegidos para trabajar en el </a:t>
            </a:r>
            <a:r>
              <a:rPr lang="es-CO" dirty="0" smtClean="0">
                <a:solidFill>
                  <a:srgbClr val="002060"/>
                </a:solidFill>
              </a:rPr>
              <a:t>templo.</a:t>
            </a:r>
            <a:endParaRPr lang="es-CO" dirty="0">
              <a:solidFill>
                <a:srgbClr val="002060"/>
              </a:solidFill>
            </a:endParaRPr>
          </a:p>
          <a:p>
            <a:r>
              <a:rPr lang="es-CO" dirty="0" smtClean="0">
                <a:solidFill>
                  <a:srgbClr val="002060"/>
                </a:solidFill>
              </a:rPr>
              <a:t>Han </a:t>
            </a:r>
            <a:r>
              <a:rPr lang="es-CO" dirty="0">
                <a:solidFill>
                  <a:srgbClr val="002060"/>
                </a:solidFill>
              </a:rPr>
              <a:t>de participar del </a:t>
            </a:r>
            <a:r>
              <a:rPr lang="es-CO" dirty="0" smtClean="0">
                <a:solidFill>
                  <a:srgbClr val="002060"/>
                </a:solidFill>
              </a:rPr>
              <a:t>altar.</a:t>
            </a:r>
            <a:endParaRPr lang="es-CO" dirty="0">
              <a:solidFill>
                <a:srgbClr val="002060"/>
              </a:solidFill>
            </a:endParaRPr>
          </a:p>
          <a:p>
            <a:r>
              <a:rPr lang="es-CO" dirty="0" smtClean="0">
                <a:solidFill>
                  <a:srgbClr val="002060"/>
                </a:solidFill>
              </a:rPr>
              <a:t>Han </a:t>
            </a:r>
            <a:r>
              <a:rPr lang="es-CO" dirty="0">
                <a:solidFill>
                  <a:srgbClr val="002060"/>
                </a:solidFill>
              </a:rPr>
              <a:t>sido seleccionados por Cristo para anunciar el </a:t>
            </a:r>
            <a:r>
              <a:rPr lang="es-CO" dirty="0" smtClean="0">
                <a:solidFill>
                  <a:srgbClr val="002060"/>
                </a:solidFill>
              </a:rPr>
              <a:t>    </a:t>
            </a:r>
            <a:r>
              <a:rPr lang="es-CO" dirty="0" smtClean="0">
                <a:solidFill>
                  <a:srgbClr val="002060"/>
                </a:solidFill>
              </a:rPr>
              <a:t>evangelio.</a:t>
            </a:r>
            <a:endParaRPr lang="es-CO" dirty="0">
              <a:solidFill>
                <a:srgbClr val="002060"/>
              </a:solidFill>
            </a:endParaRPr>
          </a:p>
          <a:p>
            <a:pPr marL="68580" indent="0">
              <a:buNone/>
            </a:pPr>
            <a:r>
              <a:rPr lang="es-CO" dirty="0">
                <a:solidFill>
                  <a:srgbClr val="002060"/>
                </a:solidFill>
              </a:rPr>
              <a:t>Como buen </a:t>
            </a:r>
            <a:r>
              <a:rPr lang="es-CO" dirty="0" smtClean="0">
                <a:solidFill>
                  <a:srgbClr val="002060"/>
                </a:solidFill>
              </a:rPr>
              <a:t>fariseo Pablo era conocedor </a:t>
            </a:r>
            <a:r>
              <a:rPr lang="es-CO" dirty="0">
                <a:solidFill>
                  <a:srgbClr val="002060"/>
                </a:solidFill>
              </a:rPr>
              <a:t>de la </a:t>
            </a:r>
            <a:r>
              <a:rPr lang="es-CO" dirty="0" smtClean="0">
                <a:solidFill>
                  <a:srgbClr val="002060"/>
                </a:solidFill>
              </a:rPr>
              <a:t>ley, </a:t>
            </a:r>
            <a:r>
              <a:rPr lang="es-CO" b="1" u="sng" dirty="0" smtClean="0">
                <a:solidFill>
                  <a:srgbClr val="FF0000"/>
                </a:solidFill>
              </a:rPr>
              <a:t>(Hech.23:6</a:t>
            </a:r>
            <a:r>
              <a:rPr lang="es-CO" dirty="0" smtClean="0">
                <a:solidFill>
                  <a:srgbClr val="002060"/>
                </a:solidFill>
              </a:rPr>
              <a:t>, y sabia </a:t>
            </a:r>
            <a:r>
              <a:rPr lang="es-CO" dirty="0">
                <a:solidFill>
                  <a:srgbClr val="002060"/>
                </a:solidFill>
              </a:rPr>
              <a:t>que no todos podían participar del diezmo, es decir vivir del mismo.  El aclara que solo los que son apartados como levitas modernos, y reconocidos por Dios de esa manera, pueden entonces vivir de lo </a:t>
            </a:r>
            <a:r>
              <a:rPr lang="es-CO" dirty="0" smtClean="0">
                <a:solidFill>
                  <a:srgbClr val="002060"/>
                </a:solidFill>
              </a:rPr>
              <a:t>mismo.</a:t>
            </a:r>
            <a:endParaRPr lang="es-CO" dirty="0">
              <a:solidFill>
                <a:srgbClr val="002060"/>
              </a:solidFill>
            </a:endParaRPr>
          </a:p>
          <a:p>
            <a:endParaRPr lang="es-CO" dirty="0"/>
          </a:p>
        </p:txBody>
      </p:sp>
    </p:spTree>
    <p:extLst>
      <p:ext uri="{BB962C8B-B14F-4D97-AF65-F5344CB8AC3E}">
        <p14:creationId xmlns:p14="http://schemas.microsoft.com/office/powerpoint/2010/main" val="131830031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1" dur="500"/>
                                        <p:tgtEl>
                                          <p:spTgt spid="3">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7772400" cy="6192688"/>
          </a:xfrm>
        </p:spPr>
        <p:txBody>
          <a:bodyPr>
            <a:normAutofit fontScale="92500" lnSpcReduction="20000"/>
          </a:bodyPr>
          <a:lstStyle/>
          <a:p>
            <a:pPr marL="68580" indent="0" algn="ctr">
              <a:buNone/>
            </a:pPr>
            <a:endParaRPr lang="es-CO" dirty="0" smtClean="0"/>
          </a:p>
          <a:p>
            <a:pPr marL="68580" indent="0" algn="ctr">
              <a:buNone/>
            </a:pPr>
            <a:r>
              <a:rPr lang="es-CO" dirty="0" smtClean="0"/>
              <a:t>Más </a:t>
            </a:r>
            <a:r>
              <a:rPr lang="es-CO" dirty="0"/>
              <a:t>adelante </a:t>
            </a:r>
            <a:r>
              <a:rPr lang="es-CO" dirty="0" smtClean="0"/>
              <a:t>Pablo </a:t>
            </a:r>
            <a:r>
              <a:rPr lang="es-CO" dirty="0"/>
              <a:t>le diría a Timoteo "</a:t>
            </a:r>
            <a:r>
              <a:rPr lang="es-CO" dirty="0">
                <a:latin typeface="Agency FB" pitchFamily="34" charset="0"/>
              </a:rPr>
              <a:t>Digno es el obrero de su jornal</a:t>
            </a:r>
            <a:r>
              <a:rPr lang="es-CO" dirty="0" smtClean="0"/>
              <a:t>" </a:t>
            </a:r>
            <a:r>
              <a:rPr lang="es-CO" b="1" dirty="0" smtClean="0">
                <a:solidFill>
                  <a:srgbClr val="FFFF00"/>
                </a:solidFill>
              </a:rPr>
              <a:t>(1 Timoteo 5:18), </a:t>
            </a:r>
            <a:r>
              <a:rPr lang="es-CO" dirty="0"/>
              <a:t>para concluir su tema con una exposición clara de lo que el conocía cuando expresó: </a:t>
            </a:r>
            <a:endParaRPr lang="es-CO" dirty="0" smtClean="0"/>
          </a:p>
          <a:p>
            <a:pPr marL="68580" indent="0" algn="ctr">
              <a:buNone/>
            </a:pPr>
            <a:r>
              <a:rPr lang="es-CO" dirty="0"/>
              <a:t> </a:t>
            </a:r>
            <a:endParaRPr lang="es-CO" dirty="0" smtClean="0"/>
          </a:p>
          <a:p>
            <a:pPr marL="68580" indent="0" algn="ctr">
              <a:buNone/>
            </a:pPr>
            <a:r>
              <a:rPr lang="es-CO" dirty="0" smtClean="0"/>
              <a:t>"</a:t>
            </a:r>
            <a:r>
              <a:rPr lang="es-CO" dirty="0">
                <a:latin typeface="Agency FB" pitchFamily="34" charset="0"/>
              </a:rPr>
              <a:t>Y ciertamente los que de los hijos de Leví toman el sacerdocio, tienen mandamiento de tomar del pueblo los diezmos según la ley</a:t>
            </a:r>
            <a:r>
              <a:rPr lang="es-CO" dirty="0"/>
              <a:t>" </a:t>
            </a:r>
            <a:r>
              <a:rPr lang="es-CO" b="1" dirty="0">
                <a:solidFill>
                  <a:srgbClr val="FFFF00"/>
                </a:solidFill>
              </a:rPr>
              <a:t>(Heb. 7</a:t>
            </a:r>
            <a:r>
              <a:rPr lang="es-CO" dirty="0">
                <a:solidFill>
                  <a:srgbClr val="FFFF00"/>
                </a:solidFill>
              </a:rPr>
              <a:t>: 5</a:t>
            </a:r>
            <a:r>
              <a:rPr lang="es-CO" dirty="0" smtClean="0">
                <a:solidFill>
                  <a:srgbClr val="FFFF00"/>
                </a:solidFill>
              </a:rPr>
              <a:t>).</a:t>
            </a:r>
            <a:endParaRPr lang="es-CO" dirty="0">
              <a:solidFill>
                <a:srgbClr val="FFFF00"/>
              </a:solidFill>
            </a:endParaRPr>
          </a:p>
          <a:p>
            <a:pPr marL="68580" indent="0" algn="ctr">
              <a:buNone/>
            </a:pPr>
            <a:endParaRPr lang="es-CO" dirty="0" smtClean="0"/>
          </a:p>
          <a:p>
            <a:pPr marL="68580" indent="0" algn="ctr">
              <a:buNone/>
            </a:pPr>
            <a:r>
              <a:rPr lang="es-CO" dirty="0" smtClean="0"/>
              <a:t>Pablo </a:t>
            </a:r>
            <a:r>
              <a:rPr lang="es-CO" dirty="0"/>
              <a:t>estaba haciendo aquí referencia al plan de Dios para el sostenimiento del </a:t>
            </a:r>
            <a:r>
              <a:rPr lang="es-CO" dirty="0" smtClean="0"/>
              <a:t>Sacerdocio en el AT.  De la misma forma, aquellos </a:t>
            </a:r>
            <a:r>
              <a:rPr lang="es-CO" dirty="0"/>
              <a:t>que </a:t>
            </a:r>
            <a:r>
              <a:rPr lang="es-CO" dirty="0" smtClean="0"/>
              <a:t>habían </a:t>
            </a:r>
            <a:r>
              <a:rPr lang="es-CO" dirty="0"/>
              <a:t>sido </a:t>
            </a:r>
            <a:r>
              <a:rPr lang="es-CO" dirty="0" smtClean="0"/>
              <a:t>apartados </a:t>
            </a:r>
            <a:r>
              <a:rPr lang="es-CO" dirty="0"/>
              <a:t>para este sagrado </a:t>
            </a:r>
            <a:r>
              <a:rPr lang="es-CO" dirty="0" smtClean="0"/>
              <a:t>deber en el N. Testamento, </a:t>
            </a:r>
            <a:r>
              <a:rPr lang="es-CO" dirty="0"/>
              <a:t>debían ser sostenidos por los mismos hermanos de la </a:t>
            </a:r>
            <a:r>
              <a:rPr lang="es-CO" dirty="0" smtClean="0"/>
              <a:t>fe a través del diezmo.</a:t>
            </a:r>
            <a:endParaRPr lang="es-CO" dirty="0"/>
          </a:p>
          <a:p>
            <a:pPr marL="68580" indent="0">
              <a:buNone/>
            </a:pPr>
            <a:endParaRPr lang="es-CO" dirty="0"/>
          </a:p>
          <a:p>
            <a:endParaRPr lang="es-CO" dirty="0"/>
          </a:p>
        </p:txBody>
      </p:sp>
    </p:spTree>
    <p:extLst>
      <p:ext uri="{BB962C8B-B14F-4D97-AF65-F5344CB8AC3E}">
        <p14:creationId xmlns:p14="http://schemas.microsoft.com/office/powerpoint/2010/main" val="29666876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O" dirty="0" smtClean="0"/>
              <a:t>Conclusión</a:t>
            </a:r>
            <a:endParaRPr lang="es-CO" dirty="0"/>
          </a:p>
        </p:txBody>
      </p:sp>
      <p:sp>
        <p:nvSpPr>
          <p:cNvPr id="3" name="2 Marcador de contenido"/>
          <p:cNvSpPr>
            <a:spLocks noGrp="1"/>
          </p:cNvSpPr>
          <p:nvPr>
            <p:ph idx="1"/>
          </p:nvPr>
        </p:nvSpPr>
        <p:spPr>
          <a:solidFill>
            <a:schemeClr val="bg1"/>
          </a:solidFill>
        </p:spPr>
        <p:txBody>
          <a:bodyPr>
            <a:normAutofit fontScale="85000" lnSpcReduction="20000"/>
          </a:bodyPr>
          <a:lstStyle/>
          <a:p>
            <a:pPr marL="68580" indent="0" algn="ctr">
              <a:buNone/>
            </a:pPr>
            <a:r>
              <a:rPr lang="es-CO" dirty="0" smtClean="0">
                <a:solidFill>
                  <a:srgbClr val="FFFF00"/>
                </a:solidFill>
              </a:rPr>
              <a:t>Queda bien claro, que el sistema del diezmo, fue establecido por Dios como un medio para sostener el ministerio  de la predicación del evangelio a través de todos los siglos hasta que Cristo regrese </a:t>
            </a:r>
            <a:r>
              <a:rPr lang="es-CO" dirty="0">
                <a:solidFill>
                  <a:srgbClr val="FFFF00"/>
                </a:solidFill>
              </a:rPr>
              <a:t>p</a:t>
            </a:r>
            <a:r>
              <a:rPr lang="es-CO" dirty="0" smtClean="0">
                <a:solidFill>
                  <a:srgbClr val="FFFF00"/>
                </a:solidFill>
              </a:rPr>
              <a:t>or todos aquellos que lo hayan aceptado como su Salvador personal.</a:t>
            </a:r>
          </a:p>
          <a:p>
            <a:pPr algn="ctr"/>
            <a:endParaRPr lang="es-CO" dirty="0" smtClean="0">
              <a:solidFill>
                <a:srgbClr val="002060"/>
              </a:solidFill>
            </a:endParaRPr>
          </a:p>
          <a:p>
            <a:pPr marL="68580" indent="0" algn="ctr">
              <a:buNone/>
            </a:pPr>
            <a:r>
              <a:rPr lang="es-CO" b="1" dirty="0" smtClean="0">
                <a:solidFill>
                  <a:srgbClr val="FFC000"/>
                </a:solidFill>
              </a:rPr>
              <a:t>Mi oración es que tu sientas gratitud en tu corazón por todo </a:t>
            </a:r>
            <a:r>
              <a:rPr lang="es-CO" b="1" dirty="0" smtClean="0">
                <a:solidFill>
                  <a:srgbClr val="FFC000"/>
                </a:solidFill>
              </a:rPr>
              <a:t>lo que </a:t>
            </a:r>
            <a:r>
              <a:rPr lang="es-CO" b="1" dirty="0" smtClean="0">
                <a:solidFill>
                  <a:srgbClr val="FFC000"/>
                </a:solidFill>
              </a:rPr>
              <a:t>Cristo ha hecho en tu vida, y que con tu diezmo, otros también sean salvos. Amen.</a:t>
            </a:r>
          </a:p>
          <a:p>
            <a:pPr marL="68580" indent="0" algn="ctr">
              <a:buNone/>
            </a:pPr>
            <a:r>
              <a:rPr lang="es-CO" b="1" dirty="0" smtClean="0">
                <a:solidFill>
                  <a:srgbClr val="FFC000"/>
                </a:solidFill>
              </a:rPr>
              <a:t>Y no te olvides que Cristo viene pronto, prepárate y comparta este </a:t>
            </a:r>
            <a:r>
              <a:rPr lang="es-CO" b="1" dirty="0" smtClean="0">
                <a:solidFill>
                  <a:srgbClr val="FFC000"/>
                </a:solidFill>
              </a:rPr>
              <a:t>tema, porque esta es nuestra tarea.   </a:t>
            </a:r>
            <a:endParaRPr lang="es-CO" b="1" dirty="0">
              <a:solidFill>
                <a:srgbClr val="FFC000"/>
              </a:solidFill>
            </a:endParaRPr>
          </a:p>
        </p:txBody>
      </p:sp>
    </p:spTree>
    <p:extLst>
      <p:ext uri="{BB962C8B-B14F-4D97-AF65-F5344CB8AC3E}">
        <p14:creationId xmlns:p14="http://schemas.microsoft.com/office/powerpoint/2010/main" val="242486322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80">
                                          <p:stCondLst>
                                            <p:cond delay="0"/>
                                          </p:stCondLst>
                                        </p:cTn>
                                        <p:tgtEl>
                                          <p:spTgt spid="3">
                                            <p:txEl>
                                              <p:pRg st="3" end="3"/>
                                            </p:txEl>
                                          </p:spTgt>
                                        </p:tgtEl>
                                      </p:cBhvr>
                                    </p:animEffect>
                                    <p:anim calcmode="lin" valueType="num">
                                      <p:cBhvr>
                                        <p:cTn id="3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3" end="3"/>
                                            </p:txEl>
                                          </p:spTgt>
                                        </p:tgtEl>
                                      </p:cBhvr>
                                      <p:to x="100000" y="60000"/>
                                    </p:animScale>
                                    <p:animScale>
                                      <p:cBhvr>
                                        <p:cTn id="38" dur="166" decel="50000">
                                          <p:stCondLst>
                                            <p:cond delay="676"/>
                                          </p:stCondLst>
                                        </p:cTn>
                                        <p:tgtEl>
                                          <p:spTgt spid="3">
                                            <p:txEl>
                                              <p:pRg st="3" end="3"/>
                                            </p:txEl>
                                          </p:spTgt>
                                        </p:tgtEl>
                                      </p:cBhvr>
                                      <p:to x="100000" y="100000"/>
                                    </p:animScale>
                                    <p:animScale>
                                      <p:cBhvr>
                                        <p:cTn id="39" dur="26">
                                          <p:stCondLst>
                                            <p:cond delay="1312"/>
                                          </p:stCondLst>
                                        </p:cTn>
                                        <p:tgtEl>
                                          <p:spTgt spid="3">
                                            <p:txEl>
                                              <p:pRg st="3" end="3"/>
                                            </p:txEl>
                                          </p:spTgt>
                                        </p:tgtEl>
                                      </p:cBhvr>
                                      <p:to x="100000" y="80000"/>
                                    </p:animScale>
                                    <p:animScale>
                                      <p:cBhvr>
                                        <p:cTn id="40" dur="166" decel="50000">
                                          <p:stCondLst>
                                            <p:cond delay="1338"/>
                                          </p:stCondLst>
                                        </p:cTn>
                                        <p:tgtEl>
                                          <p:spTgt spid="3">
                                            <p:txEl>
                                              <p:pRg st="3" end="3"/>
                                            </p:txEl>
                                          </p:spTgt>
                                        </p:tgtEl>
                                      </p:cBhvr>
                                      <p:to x="100000" y="100000"/>
                                    </p:animScale>
                                    <p:animScale>
                                      <p:cBhvr>
                                        <p:cTn id="41" dur="26">
                                          <p:stCondLst>
                                            <p:cond delay="1642"/>
                                          </p:stCondLst>
                                        </p:cTn>
                                        <p:tgtEl>
                                          <p:spTgt spid="3">
                                            <p:txEl>
                                              <p:pRg st="3" end="3"/>
                                            </p:txEl>
                                          </p:spTgt>
                                        </p:tgtEl>
                                      </p:cBhvr>
                                      <p:to x="100000" y="90000"/>
                                    </p:animScale>
                                    <p:animScale>
                                      <p:cBhvr>
                                        <p:cTn id="42" dur="166" decel="50000">
                                          <p:stCondLst>
                                            <p:cond delay="1668"/>
                                          </p:stCondLst>
                                        </p:cTn>
                                        <p:tgtEl>
                                          <p:spTgt spid="3">
                                            <p:txEl>
                                              <p:pRg st="3" end="3"/>
                                            </p:txEl>
                                          </p:spTgt>
                                        </p:tgtEl>
                                      </p:cBhvr>
                                      <p:to x="100000" y="100000"/>
                                    </p:animScale>
                                    <p:animScale>
                                      <p:cBhvr>
                                        <p:cTn id="43" dur="26">
                                          <p:stCondLst>
                                            <p:cond delay="1808"/>
                                          </p:stCondLst>
                                        </p:cTn>
                                        <p:tgtEl>
                                          <p:spTgt spid="3">
                                            <p:txEl>
                                              <p:pRg st="3" end="3"/>
                                            </p:txEl>
                                          </p:spTgt>
                                        </p:tgtEl>
                                      </p:cBhvr>
                                      <p:to x="100000" y="95000"/>
                                    </p:animScale>
                                    <p:animScale>
                                      <p:cBhvr>
                                        <p:cTn id="44" dur="166" decel="50000">
                                          <p:stCondLst>
                                            <p:cond delay="1834"/>
                                          </p:stCondLst>
                                        </p:cTn>
                                        <p:tgtEl>
                                          <p:spTgt spid="3">
                                            <p:txEl>
                                              <p:pRg st="3" end="3"/>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3">
                                            <p:bg/>
                                          </p:spTgt>
                                        </p:tgtEl>
                                        <p:attrNameLst>
                                          <p:attrName>style.visibility</p:attrName>
                                        </p:attrNameLst>
                                      </p:cBhvr>
                                      <p:to>
                                        <p:strVal val="visible"/>
                                      </p:to>
                                    </p:set>
                                    <p:anim calcmode="lin" valueType="num">
                                      <p:cBhvr>
                                        <p:cTn id="49" dur="1000" fill="hold"/>
                                        <p:tgtEl>
                                          <p:spTgt spid="3">
                                            <p:bg/>
                                          </p:spTgt>
                                        </p:tgtEl>
                                        <p:attrNameLst>
                                          <p:attrName>ppt_w</p:attrName>
                                        </p:attrNameLst>
                                      </p:cBhvr>
                                      <p:tavLst>
                                        <p:tav tm="0">
                                          <p:val>
                                            <p:fltVal val="0"/>
                                          </p:val>
                                        </p:tav>
                                        <p:tav tm="100000">
                                          <p:val>
                                            <p:strVal val="#ppt_w"/>
                                          </p:val>
                                        </p:tav>
                                      </p:tavLst>
                                    </p:anim>
                                    <p:anim calcmode="lin" valueType="num">
                                      <p:cBhvr>
                                        <p:cTn id="50" dur="1000" fill="hold"/>
                                        <p:tgtEl>
                                          <p:spTgt spid="3">
                                            <p:bg/>
                                          </p:spTgt>
                                        </p:tgtEl>
                                        <p:attrNameLst>
                                          <p:attrName>ppt_h</p:attrName>
                                        </p:attrNameLst>
                                      </p:cBhvr>
                                      <p:tavLst>
                                        <p:tav tm="0">
                                          <p:val>
                                            <p:fltVal val="0"/>
                                          </p:val>
                                        </p:tav>
                                        <p:tav tm="100000">
                                          <p:val>
                                            <p:strVal val="#ppt_h"/>
                                          </p:val>
                                        </p:tav>
                                      </p:tavLst>
                                    </p:anim>
                                    <p:anim calcmode="lin" valueType="num">
                                      <p:cBhvr>
                                        <p:cTn id="51" dur="1000" fill="hold"/>
                                        <p:tgtEl>
                                          <p:spTgt spid="3">
                                            <p:bg/>
                                          </p:spTgt>
                                        </p:tgtEl>
                                        <p:attrNameLst>
                                          <p:attrName>style.rotation</p:attrName>
                                        </p:attrNameLst>
                                      </p:cBhvr>
                                      <p:tavLst>
                                        <p:tav tm="0">
                                          <p:val>
                                            <p:fltVal val="90"/>
                                          </p:val>
                                        </p:tav>
                                        <p:tav tm="100000">
                                          <p:val>
                                            <p:fltVal val="0"/>
                                          </p:val>
                                        </p:tav>
                                      </p:tavLst>
                                    </p:anim>
                                    <p:animEffect transition="in" filter="fade">
                                      <p:cBhvr>
                                        <p:cTn id="52" dur="1000"/>
                                        <p:tgtEl>
                                          <p:spTgt spid="3">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1456</TotalTime>
  <Words>2599</Words>
  <Application>Microsoft Office PowerPoint</Application>
  <PresentationFormat>Presentación en pantalla (4:3)</PresentationFormat>
  <Paragraphs>142</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Metro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ARTE DE DIEZMAR</dc:title>
  <dc:creator>FAMILIA FIERRO CH</dc:creator>
  <cp:lastModifiedBy>FAMILIA FIERRO CH</cp:lastModifiedBy>
  <cp:revision>212</cp:revision>
  <dcterms:created xsi:type="dcterms:W3CDTF">2013-01-17T23:56:44Z</dcterms:created>
  <dcterms:modified xsi:type="dcterms:W3CDTF">2014-03-02T20:47:22Z</dcterms:modified>
</cp:coreProperties>
</file>